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handoutMasterIdLst>
    <p:handoutMasterId r:id="rId47"/>
  </p:handoutMasterIdLst>
  <p:sldIdLst>
    <p:sldId id="424" r:id="rId2"/>
    <p:sldId id="258" r:id="rId3"/>
    <p:sldId id="256" r:id="rId4"/>
    <p:sldId id="260" r:id="rId5"/>
    <p:sldId id="450" r:id="rId6"/>
    <p:sldId id="449" r:id="rId7"/>
    <p:sldId id="444" r:id="rId8"/>
    <p:sldId id="445" r:id="rId9"/>
    <p:sldId id="446" r:id="rId10"/>
    <p:sldId id="447" r:id="rId11"/>
    <p:sldId id="448" r:id="rId12"/>
    <p:sldId id="262" r:id="rId13"/>
    <p:sldId id="263" r:id="rId14"/>
    <p:sldId id="453" r:id="rId15"/>
    <p:sldId id="454" r:id="rId16"/>
    <p:sldId id="465" r:id="rId17"/>
    <p:sldId id="466" r:id="rId18"/>
    <p:sldId id="452" r:id="rId19"/>
    <p:sldId id="425" r:id="rId20"/>
    <p:sldId id="269" r:id="rId21"/>
    <p:sldId id="432" r:id="rId22"/>
    <p:sldId id="431" r:id="rId23"/>
    <p:sldId id="433" r:id="rId24"/>
    <p:sldId id="435" r:id="rId25"/>
    <p:sldId id="439" r:id="rId26"/>
    <p:sldId id="437" r:id="rId27"/>
    <p:sldId id="434" r:id="rId28"/>
    <p:sldId id="468" r:id="rId29"/>
    <p:sldId id="469" r:id="rId30"/>
    <p:sldId id="470" r:id="rId31"/>
    <p:sldId id="471" r:id="rId32"/>
    <p:sldId id="472" r:id="rId33"/>
    <p:sldId id="473" r:id="rId34"/>
    <p:sldId id="474" r:id="rId35"/>
    <p:sldId id="475" r:id="rId36"/>
    <p:sldId id="476" r:id="rId37"/>
    <p:sldId id="266" r:id="rId38"/>
    <p:sldId id="461" r:id="rId39"/>
    <p:sldId id="462" r:id="rId40"/>
    <p:sldId id="438" r:id="rId41"/>
    <p:sldId id="463" r:id="rId42"/>
    <p:sldId id="276" r:id="rId43"/>
    <p:sldId id="464" r:id="rId44"/>
    <p:sldId id="423" r:id="rId4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2"/>
    <a:srgbClr val="D9F1F6"/>
    <a:srgbClr val="8B0013"/>
    <a:srgbClr val="FCFCFC"/>
    <a:srgbClr val="E8E8E9"/>
    <a:srgbClr val="212F8E"/>
    <a:srgbClr val="2E347F"/>
    <a:srgbClr val="7A7F83"/>
    <a:srgbClr val="D45437"/>
    <a:srgbClr val="DEB6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5" autoAdjust="0"/>
    <p:restoredTop sz="94633"/>
  </p:normalViewPr>
  <p:slideViewPr>
    <p:cSldViewPr snapToGrid="0">
      <p:cViewPr varScale="1">
        <p:scale>
          <a:sx n="161" d="100"/>
          <a:sy n="161" d="100"/>
        </p:scale>
        <p:origin x="248" y="200"/>
      </p:cViewPr>
      <p:guideLst>
        <p:guide orient="horz" pos="1666"/>
        <p:guide pos="288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399001</c:v>
                </c:pt>
              </c:strCache>
            </c:strRef>
          </c:tx>
          <c:spPr>
            <a:solidFill>
              <a:schemeClr val="accent1"/>
            </a:solidFill>
            <a:ln>
              <a:noFill/>
            </a:ln>
            <a:effectLst/>
          </c:spPr>
          <c:invertIfNegative val="0"/>
          <c:cat>
            <c:strRef>
              <c:f>Sheet1!$A$2:$A$4</c:f>
              <c:strCache>
                <c:ptCount val="3"/>
                <c:pt idx="0">
                  <c:v>Buy</c:v>
                </c:pt>
                <c:pt idx="1">
                  <c:v>Sale</c:v>
                </c:pt>
                <c:pt idx="2">
                  <c:v>N</c:v>
                </c:pt>
              </c:strCache>
            </c:strRef>
          </c:cat>
          <c:val>
            <c:numRef>
              <c:f>Sheet1!$B$2:$B$4</c:f>
              <c:numCache>
                <c:formatCode>General</c:formatCode>
                <c:ptCount val="3"/>
                <c:pt idx="0">
                  <c:v>227</c:v>
                </c:pt>
                <c:pt idx="1">
                  <c:v>143</c:v>
                </c:pt>
                <c:pt idx="2">
                  <c:v>340</c:v>
                </c:pt>
              </c:numCache>
            </c:numRef>
          </c:val>
          <c:extLst>
            <c:ext xmlns:c16="http://schemas.microsoft.com/office/drawing/2014/chart" uri="{C3380CC4-5D6E-409C-BE32-E72D297353CC}">
              <c16:uniqueId val="{00000000-B81A-0346-9AC7-1FDE47670563}"/>
            </c:ext>
          </c:extLst>
        </c:ser>
        <c:ser>
          <c:idx val="1"/>
          <c:order val="1"/>
          <c:tx>
            <c:strRef>
              <c:f>Sheet1!$C$1</c:f>
              <c:strCache>
                <c:ptCount val="1"/>
                <c:pt idx="0">
                  <c:v>399002</c:v>
                </c:pt>
              </c:strCache>
            </c:strRef>
          </c:tx>
          <c:spPr>
            <a:solidFill>
              <a:schemeClr val="accent2"/>
            </a:solidFill>
            <a:ln>
              <a:noFill/>
            </a:ln>
            <a:effectLst/>
          </c:spPr>
          <c:invertIfNegative val="0"/>
          <c:cat>
            <c:strRef>
              <c:f>Sheet1!$A$2:$A$4</c:f>
              <c:strCache>
                <c:ptCount val="3"/>
                <c:pt idx="0">
                  <c:v>Buy</c:v>
                </c:pt>
                <c:pt idx="1">
                  <c:v>Sale</c:v>
                </c:pt>
                <c:pt idx="2">
                  <c:v>N</c:v>
                </c:pt>
              </c:strCache>
            </c:strRef>
          </c:cat>
          <c:val>
            <c:numRef>
              <c:f>Sheet1!$C$2:$C$4</c:f>
              <c:numCache>
                <c:formatCode>General</c:formatCode>
                <c:ptCount val="3"/>
                <c:pt idx="0">
                  <c:v>335</c:v>
                </c:pt>
                <c:pt idx="1">
                  <c:v>157</c:v>
                </c:pt>
                <c:pt idx="2">
                  <c:v>318</c:v>
                </c:pt>
              </c:numCache>
            </c:numRef>
          </c:val>
          <c:extLst>
            <c:ext xmlns:c16="http://schemas.microsoft.com/office/drawing/2014/chart" uri="{C3380CC4-5D6E-409C-BE32-E72D297353CC}">
              <c16:uniqueId val="{00000001-B81A-0346-9AC7-1FDE47670563}"/>
            </c:ext>
          </c:extLst>
        </c:ser>
        <c:ser>
          <c:idx val="2"/>
          <c:order val="2"/>
          <c:tx>
            <c:strRef>
              <c:f>Sheet1!$D$1</c:f>
              <c:strCache>
                <c:ptCount val="1"/>
                <c:pt idx="0">
                  <c:v>399005</c:v>
                </c:pt>
              </c:strCache>
            </c:strRef>
          </c:tx>
          <c:spPr>
            <a:solidFill>
              <a:schemeClr val="accent3"/>
            </a:solidFill>
            <a:ln>
              <a:noFill/>
            </a:ln>
            <a:effectLst/>
          </c:spPr>
          <c:invertIfNegative val="0"/>
          <c:cat>
            <c:strRef>
              <c:f>Sheet1!$A$2:$A$4</c:f>
              <c:strCache>
                <c:ptCount val="3"/>
                <c:pt idx="0">
                  <c:v>Buy</c:v>
                </c:pt>
                <c:pt idx="1">
                  <c:v>Sale</c:v>
                </c:pt>
                <c:pt idx="2">
                  <c:v>N</c:v>
                </c:pt>
              </c:strCache>
            </c:strRef>
          </c:cat>
          <c:val>
            <c:numRef>
              <c:f>Sheet1!$D$2:$D$4</c:f>
              <c:numCache>
                <c:formatCode>General</c:formatCode>
                <c:ptCount val="3"/>
                <c:pt idx="0">
                  <c:v>263</c:v>
                </c:pt>
                <c:pt idx="1">
                  <c:v>172</c:v>
                </c:pt>
                <c:pt idx="2">
                  <c:v>272</c:v>
                </c:pt>
              </c:numCache>
            </c:numRef>
          </c:val>
          <c:extLst>
            <c:ext xmlns:c16="http://schemas.microsoft.com/office/drawing/2014/chart" uri="{C3380CC4-5D6E-409C-BE32-E72D297353CC}">
              <c16:uniqueId val="{00000002-B81A-0346-9AC7-1FDE47670563}"/>
            </c:ext>
          </c:extLst>
        </c:ser>
        <c:ser>
          <c:idx val="3"/>
          <c:order val="3"/>
          <c:tx>
            <c:strRef>
              <c:f>Sheet1!$E$1</c:f>
              <c:strCache>
                <c:ptCount val="1"/>
                <c:pt idx="0">
                  <c:v>399006</c:v>
                </c:pt>
              </c:strCache>
            </c:strRef>
          </c:tx>
          <c:spPr>
            <a:solidFill>
              <a:schemeClr val="accent4"/>
            </a:solidFill>
            <a:ln>
              <a:noFill/>
            </a:ln>
            <a:effectLst/>
          </c:spPr>
          <c:invertIfNegative val="0"/>
          <c:cat>
            <c:strRef>
              <c:f>Sheet1!$A$2:$A$4</c:f>
              <c:strCache>
                <c:ptCount val="3"/>
                <c:pt idx="0">
                  <c:v>Buy</c:v>
                </c:pt>
                <c:pt idx="1">
                  <c:v>Sale</c:v>
                </c:pt>
                <c:pt idx="2">
                  <c:v>N</c:v>
                </c:pt>
              </c:strCache>
            </c:strRef>
          </c:cat>
          <c:val>
            <c:numRef>
              <c:f>Sheet1!$E$2:$E$4</c:f>
              <c:numCache>
                <c:formatCode>General</c:formatCode>
                <c:ptCount val="3"/>
                <c:pt idx="0">
                  <c:v>228</c:v>
                </c:pt>
                <c:pt idx="1">
                  <c:v>152</c:v>
                </c:pt>
                <c:pt idx="2">
                  <c:v>330</c:v>
                </c:pt>
              </c:numCache>
            </c:numRef>
          </c:val>
          <c:extLst>
            <c:ext xmlns:c16="http://schemas.microsoft.com/office/drawing/2014/chart" uri="{C3380CC4-5D6E-409C-BE32-E72D297353CC}">
              <c16:uniqueId val="{00000003-B81A-0346-9AC7-1FDE47670563}"/>
            </c:ext>
          </c:extLst>
        </c:ser>
        <c:ser>
          <c:idx val="4"/>
          <c:order val="4"/>
          <c:tx>
            <c:strRef>
              <c:f>Sheet1!$F$1</c:f>
              <c:strCache>
                <c:ptCount val="1"/>
                <c:pt idx="0">
                  <c:v>399007</c:v>
                </c:pt>
              </c:strCache>
            </c:strRef>
          </c:tx>
          <c:spPr>
            <a:solidFill>
              <a:schemeClr val="accent5"/>
            </a:solidFill>
            <a:ln>
              <a:noFill/>
            </a:ln>
            <a:effectLst/>
          </c:spPr>
          <c:invertIfNegative val="0"/>
          <c:cat>
            <c:strRef>
              <c:f>Sheet1!$A$2:$A$4</c:f>
              <c:strCache>
                <c:ptCount val="3"/>
                <c:pt idx="0">
                  <c:v>Buy</c:v>
                </c:pt>
                <c:pt idx="1">
                  <c:v>Sale</c:v>
                </c:pt>
                <c:pt idx="2">
                  <c:v>N</c:v>
                </c:pt>
              </c:strCache>
            </c:strRef>
          </c:cat>
          <c:val>
            <c:numRef>
              <c:f>Sheet1!$F$2:$F$4</c:f>
              <c:numCache>
                <c:formatCode>General</c:formatCode>
                <c:ptCount val="3"/>
                <c:pt idx="0">
                  <c:v>243</c:v>
                </c:pt>
                <c:pt idx="1">
                  <c:v>155</c:v>
                </c:pt>
                <c:pt idx="2">
                  <c:v>312</c:v>
                </c:pt>
              </c:numCache>
            </c:numRef>
          </c:val>
          <c:extLst>
            <c:ext xmlns:c16="http://schemas.microsoft.com/office/drawing/2014/chart" uri="{C3380CC4-5D6E-409C-BE32-E72D297353CC}">
              <c16:uniqueId val="{00000004-B81A-0346-9AC7-1FDE47670563}"/>
            </c:ext>
          </c:extLst>
        </c:ser>
        <c:ser>
          <c:idx val="5"/>
          <c:order val="5"/>
          <c:tx>
            <c:strRef>
              <c:f>Sheet1!$G$1</c:f>
              <c:strCache>
                <c:ptCount val="1"/>
                <c:pt idx="0">
                  <c:v>399008</c:v>
                </c:pt>
              </c:strCache>
            </c:strRef>
          </c:tx>
          <c:spPr>
            <a:solidFill>
              <a:schemeClr val="accent6"/>
            </a:solidFill>
            <a:ln>
              <a:noFill/>
            </a:ln>
            <a:effectLst/>
          </c:spPr>
          <c:invertIfNegative val="0"/>
          <c:cat>
            <c:strRef>
              <c:f>Sheet1!$A$2:$A$4</c:f>
              <c:strCache>
                <c:ptCount val="3"/>
                <c:pt idx="0">
                  <c:v>Buy</c:v>
                </c:pt>
                <c:pt idx="1">
                  <c:v>Sale</c:v>
                </c:pt>
                <c:pt idx="2">
                  <c:v>N</c:v>
                </c:pt>
              </c:strCache>
            </c:strRef>
          </c:cat>
          <c:val>
            <c:numRef>
              <c:f>Sheet1!$G$2:$G$4</c:f>
              <c:numCache>
                <c:formatCode>General</c:formatCode>
                <c:ptCount val="3"/>
                <c:pt idx="0">
                  <c:v>275</c:v>
                </c:pt>
                <c:pt idx="1">
                  <c:v>180</c:v>
                </c:pt>
                <c:pt idx="2">
                  <c:v>253</c:v>
                </c:pt>
              </c:numCache>
            </c:numRef>
          </c:val>
          <c:extLst>
            <c:ext xmlns:c16="http://schemas.microsoft.com/office/drawing/2014/chart" uri="{C3380CC4-5D6E-409C-BE32-E72D297353CC}">
              <c16:uniqueId val="{00000005-B81A-0346-9AC7-1FDE47670563}"/>
            </c:ext>
          </c:extLst>
        </c:ser>
        <c:ser>
          <c:idx val="6"/>
          <c:order val="6"/>
          <c:tx>
            <c:strRef>
              <c:f>Sheet1!$H$1</c:f>
              <c:strCache>
                <c:ptCount val="1"/>
                <c:pt idx="0">
                  <c:v>399231</c:v>
                </c:pt>
              </c:strCache>
            </c:strRef>
          </c:tx>
          <c:spPr>
            <a:solidFill>
              <a:schemeClr val="accent1">
                <a:lumMod val="60000"/>
              </a:schemeClr>
            </a:solidFill>
            <a:ln>
              <a:noFill/>
            </a:ln>
            <a:effectLst/>
          </c:spPr>
          <c:invertIfNegative val="0"/>
          <c:cat>
            <c:strRef>
              <c:f>Sheet1!$A$2:$A$4</c:f>
              <c:strCache>
                <c:ptCount val="3"/>
                <c:pt idx="0">
                  <c:v>Buy</c:v>
                </c:pt>
                <c:pt idx="1">
                  <c:v>Sale</c:v>
                </c:pt>
                <c:pt idx="2">
                  <c:v>N</c:v>
                </c:pt>
              </c:strCache>
            </c:strRef>
          </c:cat>
          <c:val>
            <c:numRef>
              <c:f>Sheet1!$H$2:$H$4</c:f>
              <c:numCache>
                <c:formatCode>General</c:formatCode>
                <c:ptCount val="3"/>
                <c:pt idx="0">
                  <c:v>263</c:v>
                </c:pt>
                <c:pt idx="1">
                  <c:v>163</c:v>
                </c:pt>
                <c:pt idx="2">
                  <c:v>281</c:v>
                </c:pt>
              </c:numCache>
            </c:numRef>
          </c:val>
          <c:extLst>
            <c:ext xmlns:c16="http://schemas.microsoft.com/office/drawing/2014/chart" uri="{C3380CC4-5D6E-409C-BE32-E72D297353CC}">
              <c16:uniqueId val="{00000006-B81A-0346-9AC7-1FDE47670563}"/>
            </c:ext>
          </c:extLst>
        </c:ser>
        <c:ser>
          <c:idx val="7"/>
          <c:order val="7"/>
          <c:tx>
            <c:strRef>
              <c:f>Sheet1!$I$1</c:f>
              <c:strCache>
                <c:ptCount val="1"/>
                <c:pt idx="0">
                  <c:v>399232</c:v>
                </c:pt>
              </c:strCache>
            </c:strRef>
          </c:tx>
          <c:spPr>
            <a:solidFill>
              <a:schemeClr val="accent2">
                <a:lumMod val="60000"/>
              </a:schemeClr>
            </a:solidFill>
            <a:ln>
              <a:noFill/>
            </a:ln>
            <a:effectLst/>
          </c:spPr>
          <c:invertIfNegative val="0"/>
          <c:cat>
            <c:strRef>
              <c:f>Sheet1!$A$2:$A$4</c:f>
              <c:strCache>
                <c:ptCount val="3"/>
                <c:pt idx="0">
                  <c:v>Buy</c:v>
                </c:pt>
                <c:pt idx="1">
                  <c:v>Sale</c:v>
                </c:pt>
                <c:pt idx="2">
                  <c:v>N</c:v>
                </c:pt>
              </c:strCache>
            </c:strRef>
          </c:cat>
          <c:val>
            <c:numRef>
              <c:f>Sheet1!$I$2:$I$4</c:f>
              <c:numCache>
                <c:formatCode>General</c:formatCode>
                <c:ptCount val="3"/>
                <c:pt idx="0">
                  <c:v>217</c:v>
                </c:pt>
                <c:pt idx="1">
                  <c:v>139</c:v>
                </c:pt>
                <c:pt idx="2">
                  <c:v>354</c:v>
                </c:pt>
              </c:numCache>
            </c:numRef>
          </c:val>
          <c:extLst>
            <c:ext xmlns:c16="http://schemas.microsoft.com/office/drawing/2014/chart" uri="{C3380CC4-5D6E-409C-BE32-E72D297353CC}">
              <c16:uniqueId val="{00000007-B81A-0346-9AC7-1FDE47670563}"/>
            </c:ext>
          </c:extLst>
        </c:ser>
        <c:ser>
          <c:idx val="8"/>
          <c:order val="8"/>
          <c:tx>
            <c:strRef>
              <c:f>Sheet1!$J$1</c:f>
              <c:strCache>
                <c:ptCount val="1"/>
                <c:pt idx="0">
                  <c:v>399233</c:v>
                </c:pt>
              </c:strCache>
            </c:strRef>
          </c:tx>
          <c:spPr>
            <a:solidFill>
              <a:schemeClr val="accent3">
                <a:lumMod val="60000"/>
              </a:schemeClr>
            </a:solidFill>
            <a:ln>
              <a:noFill/>
            </a:ln>
            <a:effectLst/>
          </c:spPr>
          <c:invertIfNegative val="0"/>
          <c:cat>
            <c:strRef>
              <c:f>Sheet1!$A$2:$A$4</c:f>
              <c:strCache>
                <c:ptCount val="3"/>
                <c:pt idx="0">
                  <c:v>Buy</c:v>
                </c:pt>
                <c:pt idx="1">
                  <c:v>Sale</c:v>
                </c:pt>
                <c:pt idx="2">
                  <c:v>N</c:v>
                </c:pt>
              </c:strCache>
            </c:strRef>
          </c:cat>
          <c:val>
            <c:numRef>
              <c:f>Sheet1!$J$2:$J$4</c:f>
              <c:numCache>
                <c:formatCode>General</c:formatCode>
                <c:ptCount val="3"/>
                <c:pt idx="0">
                  <c:v>246</c:v>
                </c:pt>
                <c:pt idx="1">
                  <c:v>164</c:v>
                </c:pt>
                <c:pt idx="2">
                  <c:v>300</c:v>
                </c:pt>
              </c:numCache>
            </c:numRef>
          </c:val>
          <c:extLst>
            <c:ext xmlns:c16="http://schemas.microsoft.com/office/drawing/2014/chart" uri="{C3380CC4-5D6E-409C-BE32-E72D297353CC}">
              <c16:uniqueId val="{00000008-B81A-0346-9AC7-1FDE47670563}"/>
            </c:ext>
          </c:extLst>
        </c:ser>
        <c:ser>
          <c:idx val="9"/>
          <c:order val="9"/>
          <c:tx>
            <c:strRef>
              <c:f>Sheet1!$K$1</c:f>
              <c:strCache>
                <c:ptCount val="1"/>
                <c:pt idx="0">
                  <c:v>399234</c:v>
                </c:pt>
              </c:strCache>
            </c:strRef>
          </c:tx>
          <c:spPr>
            <a:solidFill>
              <a:schemeClr val="accent4">
                <a:lumMod val="60000"/>
              </a:schemeClr>
            </a:solidFill>
            <a:ln>
              <a:noFill/>
            </a:ln>
            <a:effectLst/>
          </c:spPr>
          <c:invertIfNegative val="0"/>
          <c:cat>
            <c:strRef>
              <c:f>Sheet1!$A$2:$A$4</c:f>
              <c:strCache>
                <c:ptCount val="3"/>
                <c:pt idx="0">
                  <c:v>Buy</c:v>
                </c:pt>
                <c:pt idx="1">
                  <c:v>Sale</c:v>
                </c:pt>
                <c:pt idx="2">
                  <c:v>N</c:v>
                </c:pt>
              </c:strCache>
            </c:strRef>
          </c:cat>
          <c:val>
            <c:numRef>
              <c:f>Sheet1!$K$2:$K$4</c:f>
              <c:numCache>
                <c:formatCode>General</c:formatCode>
                <c:ptCount val="3"/>
                <c:pt idx="0">
                  <c:v>255</c:v>
                </c:pt>
                <c:pt idx="1">
                  <c:v>162</c:v>
                </c:pt>
                <c:pt idx="2">
                  <c:v>293</c:v>
                </c:pt>
              </c:numCache>
            </c:numRef>
          </c:val>
          <c:extLst>
            <c:ext xmlns:c16="http://schemas.microsoft.com/office/drawing/2014/chart" uri="{C3380CC4-5D6E-409C-BE32-E72D297353CC}">
              <c16:uniqueId val="{00000009-B81A-0346-9AC7-1FDE47670563}"/>
            </c:ext>
          </c:extLst>
        </c:ser>
        <c:ser>
          <c:idx val="10"/>
          <c:order val="10"/>
          <c:tx>
            <c:strRef>
              <c:f>Sheet1!$L$1</c:f>
              <c:strCache>
                <c:ptCount val="1"/>
                <c:pt idx="0">
                  <c:v>399235</c:v>
                </c:pt>
              </c:strCache>
            </c:strRef>
          </c:tx>
          <c:spPr>
            <a:solidFill>
              <a:schemeClr val="accent5">
                <a:lumMod val="60000"/>
              </a:schemeClr>
            </a:solidFill>
            <a:ln>
              <a:noFill/>
            </a:ln>
            <a:effectLst/>
          </c:spPr>
          <c:invertIfNegative val="0"/>
          <c:cat>
            <c:strRef>
              <c:f>Sheet1!$A$2:$A$4</c:f>
              <c:strCache>
                <c:ptCount val="3"/>
                <c:pt idx="0">
                  <c:v>Buy</c:v>
                </c:pt>
                <c:pt idx="1">
                  <c:v>Sale</c:v>
                </c:pt>
                <c:pt idx="2">
                  <c:v>N</c:v>
                </c:pt>
              </c:strCache>
            </c:strRef>
          </c:cat>
          <c:val>
            <c:numRef>
              <c:f>Sheet1!$L$2:$L$4</c:f>
              <c:numCache>
                <c:formatCode>General</c:formatCode>
                <c:ptCount val="3"/>
                <c:pt idx="0">
                  <c:v>281</c:v>
                </c:pt>
                <c:pt idx="1">
                  <c:v>155</c:v>
                </c:pt>
                <c:pt idx="2">
                  <c:v>313</c:v>
                </c:pt>
              </c:numCache>
            </c:numRef>
          </c:val>
          <c:extLst>
            <c:ext xmlns:c16="http://schemas.microsoft.com/office/drawing/2014/chart" uri="{C3380CC4-5D6E-409C-BE32-E72D297353CC}">
              <c16:uniqueId val="{0000000A-B81A-0346-9AC7-1FDE47670563}"/>
            </c:ext>
          </c:extLst>
        </c:ser>
        <c:ser>
          <c:idx val="11"/>
          <c:order val="11"/>
          <c:tx>
            <c:strRef>
              <c:f>Sheet1!$M$1</c:f>
              <c:strCache>
                <c:ptCount val="1"/>
                <c:pt idx="0">
                  <c:v>399236</c:v>
                </c:pt>
              </c:strCache>
            </c:strRef>
          </c:tx>
          <c:spPr>
            <a:solidFill>
              <a:schemeClr val="accent6">
                <a:lumMod val="60000"/>
              </a:schemeClr>
            </a:solidFill>
            <a:ln>
              <a:noFill/>
            </a:ln>
            <a:effectLst/>
          </c:spPr>
          <c:invertIfNegative val="0"/>
          <c:cat>
            <c:strRef>
              <c:f>Sheet1!$A$2:$A$4</c:f>
              <c:strCache>
                <c:ptCount val="3"/>
                <c:pt idx="0">
                  <c:v>Buy</c:v>
                </c:pt>
                <c:pt idx="1">
                  <c:v>Sale</c:v>
                </c:pt>
                <c:pt idx="2">
                  <c:v>N</c:v>
                </c:pt>
              </c:strCache>
            </c:strRef>
          </c:cat>
          <c:val>
            <c:numRef>
              <c:f>Sheet1!$M$2:$M$4</c:f>
              <c:numCache>
                <c:formatCode>General</c:formatCode>
                <c:ptCount val="3"/>
                <c:pt idx="0">
                  <c:v>252</c:v>
                </c:pt>
                <c:pt idx="1">
                  <c:v>169</c:v>
                </c:pt>
                <c:pt idx="2">
                  <c:v>289</c:v>
                </c:pt>
              </c:numCache>
            </c:numRef>
          </c:val>
          <c:extLst>
            <c:ext xmlns:c16="http://schemas.microsoft.com/office/drawing/2014/chart" uri="{C3380CC4-5D6E-409C-BE32-E72D297353CC}">
              <c16:uniqueId val="{0000000B-B81A-0346-9AC7-1FDE47670563}"/>
            </c:ext>
          </c:extLst>
        </c:ser>
        <c:ser>
          <c:idx val="12"/>
          <c:order val="12"/>
          <c:tx>
            <c:strRef>
              <c:f>Sheet1!$N$1</c:f>
              <c:strCache>
                <c:ptCount val="1"/>
                <c:pt idx="0">
                  <c:v>399237</c:v>
                </c:pt>
              </c:strCache>
            </c:strRef>
          </c:tx>
          <c:spPr>
            <a:solidFill>
              <a:schemeClr val="accent1">
                <a:lumMod val="80000"/>
                <a:lumOff val="20000"/>
              </a:schemeClr>
            </a:solidFill>
            <a:ln>
              <a:noFill/>
            </a:ln>
            <a:effectLst/>
          </c:spPr>
          <c:invertIfNegative val="0"/>
          <c:cat>
            <c:strRef>
              <c:f>Sheet1!$A$2:$A$4</c:f>
              <c:strCache>
                <c:ptCount val="3"/>
                <c:pt idx="0">
                  <c:v>Buy</c:v>
                </c:pt>
                <c:pt idx="1">
                  <c:v>Sale</c:v>
                </c:pt>
                <c:pt idx="2">
                  <c:v>N</c:v>
                </c:pt>
              </c:strCache>
            </c:strRef>
          </c:cat>
          <c:val>
            <c:numRef>
              <c:f>Sheet1!$N$2:$N$4</c:f>
              <c:numCache>
                <c:formatCode>General</c:formatCode>
                <c:ptCount val="3"/>
                <c:pt idx="0">
                  <c:v>260</c:v>
                </c:pt>
                <c:pt idx="1">
                  <c:v>161</c:v>
                </c:pt>
                <c:pt idx="2">
                  <c:v>289</c:v>
                </c:pt>
              </c:numCache>
            </c:numRef>
          </c:val>
          <c:extLst>
            <c:ext xmlns:c16="http://schemas.microsoft.com/office/drawing/2014/chart" uri="{C3380CC4-5D6E-409C-BE32-E72D297353CC}">
              <c16:uniqueId val="{0000000C-B81A-0346-9AC7-1FDE47670563}"/>
            </c:ext>
          </c:extLst>
        </c:ser>
        <c:ser>
          <c:idx val="13"/>
          <c:order val="13"/>
          <c:tx>
            <c:strRef>
              <c:f>Sheet1!$O$1</c:f>
              <c:strCache>
                <c:ptCount val="1"/>
                <c:pt idx="0">
                  <c:v>399239</c:v>
                </c:pt>
              </c:strCache>
            </c:strRef>
          </c:tx>
          <c:spPr>
            <a:solidFill>
              <a:schemeClr val="accent2">
                <a:lumMod val="80000"/>
                <a:lumOff val="20000"/>
              </a:schemeClr>
            </a:solidFill>
            <a:ln>
              <a:noFill/>
            </a:ln>
            <a:effectLst/>
          </c:spPr>
          <c:invertIfNegative val="0"/>
          <c:cat>
            <c:strRef>
              <c:f>Sheet1!$A$2:$A$4</c:f>
              <c:strCache>
                <c:ptCount val="3"/>
                <c:pt idx="0">
                  <c:v>Buy</c:v>
                </c:pt>
                <c:pt idx="1">
                  <c:v>Sale</c:v>
                </c:pt>
                <c:pt idx="2">
                  <c:v>N</c:v>
                </c:pt>
              </c:strCache>
            </c:strRef>
          </c:cat>
          <c:val>
            <c:numRef>
              <c:f>Sheet1!$O$2:$O$4</c:f>
              <c:numCache>
                <c:formatCode>General</c:formatCode>
                <c:ptCount val="3"/>
                <c:pt idx="0">
                  <c:v>264</c:v>
                </c:pt>
                <c:pt idx="1">
                  <c:v>170</c:v>
                </c:pt>
                <c:pt idx="2">
                  <c:v>276</c:v>
                </c:pt>
              </c:numCache>
            </c:numRef>
          </c:val>
          <c:extLst>
            <c:ext xmlns:c16="http://schemas.microsoft.com/office/drawing/2014/chart" uri="{C3380CC4-5D6E-409C-BE32-E72D297353CC}">
              <c16:uniqueId val="{0000000D-B81A-0346-9AC7-1FDE47670563}"/>
            </c:ext>
          </c:extLst>
        </c:ser>
        <c:ser>
          <c:idx val="14"/>
          <c:order val="14"/>
          <c:tx>
            <c:strRef>
              <c:f>Sheet1!$P$1</c:f>
              <c:strCache>
                <c:ptCount val="1"/>
                <c:pt idx="0">
                  <c:v>399240</c:v>
                </c:pt>
              </c:strCache>
            </c:strRef>
          </c:tx>
          <c:spPr>
            <a:solidFill>
              <a:schemeClr val="accent3">
                <a:lumMod val="80000"/>
                <a:lumOff val="20000"/>
              </a:schemeClr>
            </a:solidFill>
            <a:ln>
              <a:noFill/>
            </a:ln>
            <a:effectLst/>
          </c:spPr>
          <c:invertIfNegative val="0"/>
          <c:cat>
            <c:strRef>
              <c:f>Sheet1!$A$2:$A$4</c:f>
              <c:strCache>
                <c:ptCount val="3"/>
                <c:pt idx="0">
                  <c:v>Buy</c:v>
                </c:pt>
                <c:pt idx="1">
                  <c:v>Sale</c:v>
                </c:pt>
                <c:pt idx="2">
                  <c:v>N</c:v>
                </c:pt>
              </c:strCache>
            </c:strRef>
          </c:cat>
          <c:val>
            <c:numRef>
              <c:f>Sheet1!$P$2:$P$4</c:f>
              <c:numCache>
                <c:formatCode>General</c:formatCode>
                <c:ptCount val="3"/>
                <c:pt idx="0">
                  <c:v>267</c:v>
                </c:pt>
                <c:pt idx="1">
                  <c:v>174</c:v>
                </c:pt>
                <c:pt idx="2">
                  <c:v>269</c:v>
                </c:pt>
              </c:numCache>
            </c:numRef>
          </c:val>
          <c:extLst>
            <c:ext xmlns:c16="http://schemas.microsoft.com/office/drawing/2014/chart" uri="{C3380CC4-5D6E-409C-BE32-E72D297353CC}">
              <c16:uniqueId val="{0000000E-B81A-0346-9AC7-1FDE47670563}"/>
            </c:ext>
          </c:extLst>
        </c:ser>
        <c:ser>
          <c:idx val="15"/>
          <c:order val="15"/>
          <c:tx>
            <c:strRef>
              <c:f>Sheet1!$Q$1</c:f>
              <c:strCache>
                <c:ptCount val="1"/>
                <c:pt idx="0">
                  <c:v>399241</c:v>
                </c:pt>
              </c:strCache>
            </c:strRef>
          </c:tx>
          <c:spPr>
            <a:solidFill>
              <a:schemeClr val="accent4">
                <a:lumMod val="80000"/>
                <a:lumOff val="20000"/>
              </a:schemeClr>
            </a:solidFill>
            <a:ln>
              <a:noFill/>
            </a:ln>
            <a:effectLst/>
          </c:spPr>
          <c:invertIfNegative val="0"/>
          <c:cat>
            <c:strRef>
              <c:f>Sheet1!$A$2:$A$4</c:f>
              <c:strCache>
                <c:ptCount val="3"/>
                <c:pt idx="0">
                  <c:v>Buy</c:v>
                </c:pt>
                <c:pt idx="1">
                  <c:v>Sale</c:v>
                </c:pt>
                <c:pt idx="2">
                  <c:v>N</c:v>
                </c:pt>
              </c:strCache>
            </c:strRef>
          </c:cat>
          <c:val>
            <c:numRef>
              <c:f>Sheet1!$Q$2:$Q$4</c:f>
              <c:numCache>
                <c:formatCode>General</c:formatCode>
                <c:ptCount val="3"/>
                <c:pt idx="0">
                  <c:v>272</c:v>
                </c:pt>
                <c:pt idx="1">
                  <c:v>173</c:v>
                </c:pt>
                <c:pt idx="2">
                  <c:v>265</c:v>
                </c:pt>
              </c:numCache>
            </c:numRef>
          </c:val>
          <c:extLst>
            <c:ext xmlns:c16="http://schemas.microsoft.com/office/drawing/2014/chart" uri="{C3380CC4-5D6E-409C-BE32-E72D297353CC}">
              <c16:uniqueId val="{0000000F-B81A-0346-9AC7-1FDE47670563}"/>
            </c:ext>
          </c:extLst>
        </c:ser>
        <c:ser>
          <c:idx val="16"/>
          <c:order val="16"/>
          <c:tx>
            <c:strRef>
              <c:f>Sheet1!$R$1</c:f>
              <c:strCache>
                <c:ptCount val="1"/>
                <c:pt idx="0">
                  <c:v>399242</c:v>
                </c:pt>
              </c:strCache>
            </c:strRef>
          </c:tx>
          <c:spPr>
            <a:solidFill>
              <a:schemeClr val="accent5">
                <a:lumMod val="80000"/>
                <a:lumOff val="20000"/>
              </a:schemeClr>
            </a:solidFill>
            <a:ln>
              <a:noFill/>
            </a:ln>
            <a:effectLst/>
          </c:spPr>
          <c:invertIfNegative val="0"/>
          <c:cat>
            <c:strRef>
              <c:f>Sheet1!$A$2:$A$4</c:f>
              <c:strCache>
                <c:ptCount val="3"/>
                <c:pt idx="0">
                  <c:v>Buy</c:v>
                </c:pt>
                <c:pt idx="1">
                  <c:v>Sale</c:v>
                </c:pt>
                <c:pt idx="2">
                  <c:v>N</c:v>
                </c:pt>
              </c:strCache>
            </c:strRef>
          </c:cat>
          <c:val>
            <c:numRef>
              <c:f>Sheet1!$R$2:$R$4</c:f>
              <c:numCache>
                <c:formatCode>General</c:formatCode>
                <c:ptCount val="3"/>
                <c:pt idx="0">
                  <c:v>259</c:v>
                </c:pt>
                <c:pt idx="1">
                  <c:v>171</c:v>
                </c:pt>
                <c:pt idx="2">
                  <c:v>280</c:v>
                </c:pt>
              </c:numCache>
            </c:numRef>
          </c:val>
          <c:extLst>
            <c:ext xmlns:c16="http://schemas.microsoft.com/office/drawing/2014/chart" uri="{C3380CC4-5D6E-409C-BE32-E72D297353CC}">
              <c16:uniqueId val="{00000010-B81A-0346-9AC7-1FDE47670563}"/>
            </c:ext>
          </c:extLst>
        </c:ser>
        <c:ser>
          <c:idx val="17"/>
          <c:order val="17"/>
          <c:tx>
            <c:strRef>
              <c:f>Sheet1!$S$1</c:f>
              <c:strCache>
                <c:ptCount val="1"/>
                <c:pt idx="0">
                  <c:v>399243</c:v>
                </c:pt>
              </c:strCache>
            </c:strRef>
          </c:tx>
          <c:spPr>
            <a:solidFill>
              <a:schemeClr val="accent6">
                <a:lumMod val="80000"/>
                <a:lumOff val="20000"/>
              </a:schemeClr>
            </a:solidFill>
            <a:ln>
              <a:noFill/>
            </a:ln>
            <a:effectLst/>
          </c:spPr>
          <c:invertIfNegative val="0"/>
          <c:cat>
            <c:strRef>
              <c:f>Sheet1!$A$2:$A$4</c:f>
              <c:strCache>
                <c:ptCount val="3"/>
                <c:pt idx="0">
                  <c:v>Buy</c:v>
                </c:pt>
                <c:pt idx="1">
                  <c:v>Sale</c:v>
                </c:pt>
                <c:pt idx="2">
                  <c:v>N</c:v>
                </c:pt>
              </c:strCache>
            </c:strRef>
          </c:cat>
          <c:val>
            <c:numRef>
              <c:f>Sheet1!$S$2:$S$4</c:f>
              <c:numCache>
                <c:formatCode>General</c:formatCode>
                <c:ptCount val="3"/>
                <c:pt idx="0">
                  <c:v>243</c:v>
                </c:pt>
                <c:pt idx="1">
                  <c:v>177</c:v>
                </c:pt>
                <c:pt idx="2">
                  <c:v>290</c:v>
                </c:pt>
              </c:numCache>
            </c:numRef>
          </c:val>
          <c:extLst>
            <c:ext xmlns:c16="http://schemas.microsoft.com/office/drawing/2014/chart" uri="{C3380CC4-5D6E-409C-BE32-E72D297353CC}">
              <c16:uniqueId val="{00000011-B81A-0346-9AC7-1FDE47670563}"/>
            </c:ext>
          </c:extLst>
        </c:ser>
        <c:ser>
          <c:idx val="18"/>
          <c:order val="18"/>
          <c:tx>
            <c:strRef>
              <c:f>Sheet1!$T$1</c:f>
              <c:strCache>
                <c:ptCount val="1"/>
                <c:pt idx="0">
                  <c:v>399244</c:v>
                </c:pt>
              </c:strCache>
            </c:strRef>
          </c:tx>
          <c:spPr>
            <a:solidFill>
              <a:schemeClr val="accent1">
                <a:lumMod val="80000"/>
              </a:schemeClr>
            </a:solidFill>
            <a:ln>
              <a:noFill/>
            </a:ln>
            <a:effectLst/>
          </c:spPr>
          <c:invertIfNegative val="0"/>
          <c:cat>
            <c:strRef>
              <c:f>Sheet1!$A$2:$A$4</c:f>
              <c:strCache>
                <c:ptCount val="3"/>
                <c:pt idx="0">
                  <c:v>Buy</c:v>
                </c:pt>
                <c:pt idx="1">
                  <c:v>Sale</c:v>
                </c:pt>
                <c:pt idx="2">
                  <c:v>N</c:v>
                </c:pt>
              </c:strCache>
            </c:strRef>
          </c:cat>
          <c:val>
            <c:numRef>
              <c:f>Sheet1!$T$2:$T$4</c:f>
              <c:numCache>
                <c:formatCode>General</c:formatCode>
                <c:ptCount val="3"/>
                <c:pt idx="0">
                  <c:v>262</c:v>
                </c:pt>
                <c:pt idx="1">
                  <c:v>170</c:v>
                </c:pt>
                <c:pt idx="2">
                  <c:v>278</c:v>
                </c:pt>
              </c:numCache>
            </c:numRef>
          </c:val>
          <c:extLst>
            <c:ext xmlns:c16="http://schemas.microsoft.com/office/drawing/2014/chart" uri="{C3380CC4-5D6E-409C-BE32-E72D297353CC}">
              <c16:uniqueId val="{00000012-B81A-0346-9AC7-1FDE47670563}"/>
            </c:ext>
          </c:extLst>
        </c:ser>
        <c:ser>
          <c:idx val="19"/>
          <c:order val="19"/>
          <c:tx>
            <c:strRef>
              <c:f>Sheet1!$U$1</c:f>
              <c:strCache>
                <c:ptCount val="1"/>
                <c:pt idx="0">
                  <c:v>399248</c:v>
                </c:pt>
              </c:strCache>
            </c:strRef>
          </c:tx>
          <c:spPr>
            <a:solidFill>
              <a:schemeClr val="accent2">
                <a:lumMod val="80000"/>
              </a:schemeClr>
            </a:solidFill>
            <a:ln>
              <a:noFill/>
            </a:ln>
            <a:effectLst/>
          </c:spPr>
          <c:invertIfNegative val="0"/>
          <c:cat>
            <c:strRef>
              <c:f>Sheet1!$A$2:$A$4</c:f>
              <c:strCache>
                <c:ptCount val="3"/>
                <c:pt idx="0">
                  <c:v>Buy</c:v>
                </c:pt>
                <c:pt idx="1">
                  <c:v>Sale</c:v>
                </c:pt>
                <c:pt idx="2">
                  <c:v>N</c:v>
                </c:pt>
              </c:strCache>
            </c:strRef>
          </c:cat>
          <c:val>
            <c:numRef>
              <c:f>Sheet1!$U$2:$U$4</c:f>
              <c:numCache>
                <c:formatCode>General</c:formatCode>
                <c:ptCount val="3"/>
                <c:pt idx="0">
                  <c:v>253</c:v>
                </c:pt>
                <c:pt idx="1">
                  <c:v>169</c:v>
                </c:pt>
                <c:pt idx="2">
                  <c:v>288</c:v>
                </c:pt>
              </c:numCache>
            </c:numRef>
          </c:val>
          <c:extLst>
            <c:ext xmlns:c16="http://schemas.microsoft.com/office/drawing/2014/chart" uri="{C3380CC4-5D6E-409C-BE32-E72D297353CC}">
              <c16:uniqueId val="{00000013-B81A-0346-9AC7-1FDE47670563}"/>
            </c:ext>
          </c:extLst>
        </c:ser>
        <c:dLbls>
          <c:showLegendKey val="0"/>
          <c:showVal val="0"/>
          <c:showCatName val="0"/>
          <c:showSerName val="0"/>
          <c:showPercent val="0"/>
          <c:showBubbleSize val="0"/>
        </c:dLbls>
        <c:gapWidth val="219"/>
        <c:overlap val="-27"/>
        <c:axId val="2084007408"/>
        <c:axId val="2086151008"/>
      </c:barChart>
      <c:catAx>
        <c:axId val="2084007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6151008"/>
        <c:crosses val="autoZero"/>
        <c:auto val="1"/>
        <c:lblAlgn val="ctr"/>
        <c:lblOffset val="100"/>
        <c:noMultiLvlLbl val="0"/>
      </c:catAx>
      <c:valAx>
        <c:axId val="20861510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4007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5.xml.rels><?xml version="1.0" encoding="UTF-8" standalone="yes"?>
<Relationships xmlns="http://schemas.openxmlformats.org/package/2006/relationships"><Relationship Id="rId1" Type="http://schemas.openxmlformats.org/officeDocument/2006/relationships/image" Target="../media/image49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4F650D-9010-4190-9EB5-3CA86D317FD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D87E60-D198-475B-B1BB-7F9F1A6D7E39}">
      <dgm:prSet custT="1"/>
      <dgm:spPr/>
      <dgm:t>
        <a:bodyPr/>
        <a:lstStyle/>
        <a:p>
          <a:pPr>
            <a:lnSpc>
              <a:spcPct val="100000"/>
            </a:lnSpc>
          </a:pPr>
          <a:r>
            <a:rPr lang="en-US" sz="1400">
              <a:latin typeface="Calibri Light" panose="020F0302020204030204" pitchFamily="34" charset="0"/>
              <a:cs typeface="Calibri Light" panose="020F0302020204030204" pitchFamily="34" charset="0"/>
            </a:rPr>
            <a:t>LSTM introduces the memory cell - unit of computation that replaces traditional artificial neurons in the hidden layer of the network</a:t>
          </a:r>
        </a:p>
      </dgm:t>
    </dgm:pt>
    <dgm:pt modelId="{B1839EAD-8BDC-4947-B7E9-05E701B042C1}" type="parTrans" cxnId="{2AE5151A-9520-45B7-B905-2D16709D0205}">
      <dgm:prSet/>
      <dgm:spPr/>
      <dgm:t>
        <a:bodyPr/>
        <a:lstStyle/>
        <a:p>
          <a:endParaRPr lang="en-US"/>
        </a:p>
      </dgm:t>
    </dgm:pt>
    <dgm:pt modelId="{4FC48A59-0985-4A03-908E-A1B18F24704B}" type="sibTrans" cxnId="{2AE5151A-9520-45B7-B905-2D16709D0205}">
      <dgm:prSet/>
      <dgm:spPr/>
      <dgm:t>
        <a:bodyPr/>
        <a:lstStyle/>
        <a:p>
          <a:endParaRPr lang="en-US"/>
        </a:p>
      </dgm:t>
    </dgm:pt>
    <dgm:pt modelId="{544BA734-CB82-46E0-B6DB-84E1361DEFB3}">
      <dgm:prSet custT="1"/>
      <dgm:spPr/>
      <dgm:t>
        <a:bodyPr/>
        <a:lstStyle/>
        <a:p>
          <a:pPr>
            <a:lnSpc>
              <a:spcPct val="100000"/>
            </a:lnSpc>
          </a:pPr>
          <a:r>
            <a:rPr lang="en-US" sz="1400">
              <a:latin typeface="Calibri Light" panose="020F0302020204030204" pitchFamily="34" charset="0"/>
              <a:cs typeface="Calibri Light" panose="020F0302020204030204" pitchFamily="34" charset="0"/>
            </a:rPr>
            <a:t>With these memory cells, networks are able to effectively associate memories and input remote in time</a:t>
          </a:r>
        </a:p>
      </dgm:t>
    </dgm:pt>
    <dgm:pt modelId="{DEC42424-6694-4FEC-AE87-CFDE080BABFC}" type="parTrans" cxnId="{99A11A3D-887B-4DBF-AD72-B10EA236F086}">
      <dgm:prSet/>
      <dgm:spPr/>
      <dgm:t>
        <a:bodyPr/>
        <a:lstStyle/>
        <a:p>
          <a:endParaRPr lang="en-US"/>
        </a:p>
      </dgm:t>
    </dgm:pt>
    <dgm:pt modelId="{AEF9524B-4A9A-4969-90A7-94A39D1FEBEA}" type="sibTrans" cxnId="{99A11A3D-887B-4DBF-AD72-B10EA236F086}">
      <dgm:prSet/>
      <dgm:spPr/>
      <dgm:t>
        <a:bodyPr/>
        <a:lstStyle/>
        <a:p>
          <a:endParaRPr lang="en-US"/>
        </a:p>
      </dgm:t>
    </dgm:pt>
    <dgm:pt modelId="{CE43DB8D-5CE6-4EFF-877A-AC1356B5351B}">
      <dgm:prSet custT="1"/>
      <dgm:spPr/>
      <dgm:t>
        <a:bodyPr/>
        <a:lstStyle/>
        <a:p>
          <a:pPr>
            <a:lnSpc>
              <a:spcPct val="100000"/>
            </a:lnSpc>
          </a:pPr>
          <a:r>
            <a:rPr lang="en-US" sz="1400">
              <a:latin typeface="Calibri Light" panose="020F0302020204030204" pitchFamily="34" charset="0"/>
              <a:cs typeface="Calibri Light" panose="020F0302020204030204" pitchFamily="34" charset="0"/>
            </a:rPr>
            <a:t>Hence, LSTM suits to grasp the structure of data dynamically over time and gives high prediction capacity</a:t>
          </a:r>
        </a:p>
      </dgm:t>
    </dgm:pt>
    <dgm:pt modelId="{6076D616-D23B-4945-BF0E-73DEAC529981}" type="parTrans" cxnId="{A35B0AE8-EE71-47E6-A451-3AD8A2771EFA}">
      <dgm:prSet/>
      <dgm:spPr/>
      <dgm:t>
        <a:bodyPr/>
        <a:lstStyle/>
        <a:p>
          <a:endParaRPr lang="en-US"/>
        </a:p>
      </dgm:t>
    </dgm:pt>
    <dgm:pt modelId="{14F220D8-8182-4761-AD63-E5E9057BBAC4}" type="sibTrans" cxnId="{A35B0AE8-EE71-47E6-A451-3AD8A2771EFA}">
      <dgm:prSet/>
      <dgm:spPr/>
      <dgm:t>
        <a:bodyPr/>
        <a:lstStyle/>
        <a:p>
          <a:endParaRPr lang="en-US"/>
        </a:p>
      </dgm:t>
    </dgm:pt>
    <dgm:pt modelId="{E0C90587-BA26-4000-A7CC-C20973157A10}" type="pres">
      <dgm:prSet presAssocID="{C64F650D-9010-4190-9EB5-3CA86D317FDF}" presName="root" presStyleCnt="0">
        <dgm:presLayoutVars>
          <dgm:dir/>
          <dgm:resizeHandles val="exact"/>
        </dgm:presLayoutVars>
      </dgm:prSet>
      <dgm:spPr/>
    </dgm:pt>
    <dgm:pt modelId="{7CF2C945-2B73-424E-B907-A32DF6C42C0B}" type="pres">
      <dgm:prSet presAssocID="{04D87E60-D198-475B-B1BB-7F9F1A6D7E39}" presName="compNode" presStyleCnt="0"/>
      <dgm:spPr/>
    </dgm:pt>
    <dgm:pt modelId="{0600782C-59BA-45A4-89D3-7DED61AA6B09}" type="pres">
      <dgm:prSet presAssocID="{04D87E60-D198-475B-B1BB-7F9F1A6D7E39}" presName="iconRect" presStyleLbl="node1" presStyleIdx="0" presStyleCnt="3" custLinFactNeighborX="-203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A0E6E69-BA1D-4C62-9EF4-239A9AE043FD}" type="pres">
      <dgm:prSet presAssocID="{04D87E60-D198-475B-B1BB-7F9F1A6D7E39}" presName="spaceRect" presStyleCnt="0"/>
      <dgm:spPr/>
    </dgm:pt>
    <dgm:pt modelId="{4BE52F52-56A2-4B26-B47F-1044E422185B}" type="pres">
      <dgm:prSet presAssocID="{04D87E60-D198-475B-B1BB-7F9F1A6D7E39}" presName="textRect" presStyleLbl="revTx" presStyleIdx="0" presStyleCnt="3" custScaleX="98316" custLinFactNeighborX="-4660">
        <dgm:presLayoutVars>
          <dgm:chMax val="1"/>
          <dgm:chPref val="1"/>
        </dgm:presLayoutVars>
      </dgm:prSet>
      <dgm:spPr/>
    </dgm:pt>
    <dgm:pt modelId="{6E8A52E9-A533-446C-9724-379F6DC0BA0C}" type="pres">
      <dgm:prSet presAssocID="{4FC48A59-0985-4A03-908E-A1B18F24704B}" presName="sibTrans" presStyleCnt="0"/>
      <dgm:spPr/>
    </dgm:pt>
    <dgm:pt modelId="{60B572F3-C3AA-476C-AE7E-9CAE096E02EA}" type="pres">
      <dgm:prSet presAssocID="{544BA734-CB82-46E0-B6DB-84E1361DEFB3}" presName="compNode" presStyleCnt="0"/>
      <dgm:spPr/>
    </dgm:pt>
    <dgm:pt modelId="{49D0940E-8508-4585-8025-480A5C8A93CB}" type="pres">
      <dgm:prSet presAssocID="{544BA734-CB82-46E0-B6DB-84E1361DEFB3}" presName="iconRect" presStyleLbl="node1" presStyleIdx="1" presStyleCnt="3" custLinFactNeighborX="-19056" custLinFactNeighborY="1138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F69041B-F777-4715-851B-29DEEED2CBA7}" type="pres">
      <dgm:prSet presAssocID="{544BA734-CB82-46E0-B6DB-84E1361DEFB3}" presName="spaceRect" presStyleCnt="0"/>
      <dgm:spPr/>
    </dgm:pt>
    <dgm:pt modelId="{D10E786E-0C3C-46D0-8BA0-C391A2A7FE30}" type="pres">
      <dgm:prSet presAssocID="{544BA734-CB82-46E0-B6DB-84E1361DEFB3}" presName="textRect" presStyleLbl="revTx" presStyleIdx="1" presStyleCnt="3" custLinFactNeighborX="-8448" custLinFactNeighborY="12196">
        <dgm:presLayoutVars>
          <dgm:chMax val="1"/>
          <dgm:chPref val="1"/>
        </dgm:presLayoutVars>
      </dgm:prSet>
      <dgm:spPr/>
    </dgm:pt>
    <dgm:pt modelId="{22472472-12EE-4E6D-8F7B-9B2F3F3EF245}" type="pres">
      <dgm:prSet presAssocID="{AEF9524B-4A9A-4969-90A7-94A39D1FEBEA}" presName="sibTrans" presStyleCnt="0"/>
      <dgm:spPr/>
    </dgm:pt>
    <dgm:pt modelId="{5C637375-CD4B-4A94-AF0B-F5AE9EDD269A}" type="pres">
      <dgm:prSet presAssocID="{CE43DB8D-5CE6-4EFF-877A-AC1356B5351B}" presName="compNode" presStyleCnt="0"/>
      <dgm:spPr/>
    </dgm:pt>
    <dgm:pt modelId="{7D38761A-6019-446E-89B2-D7E27BFD5492}" type="pres">
      <dgm:prSet presAssocID="{CE43DB8D-5CE6-4EFF-877A-AC1356B5351B}" presName="iconRect" presStyleLbl="node1" presStyleIdx="2" presStyleCnt="3" custLinFactNeighborX="-203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BC08A7E-64B8-41CC-BEC6-F1CE96254DFB}" type="pres">
      <dgm:prSet presAssocID="{CE43DB8D-5CE6-4EFF-877A-AC1356B5351B}" presName="spaceRect" presStyleCnt="0"/>
      <dgm:spPr/>
    </dgm:pt>
    <dgm:pt modelId="{9E44CFA2-5A49-4B2D-8E1D-F0950B4D2EC8}" type="pres">
      <dgm:prSet presAssocID="{CE43DB8D-5CE6-4EFF-877A-AC1356B5351B}" presName="textRect" presStyleLbl="revTx" presStyleIdx="2" presStyleCnt="3" custScaleX="108614" custScaleY="77262" custLinFactNeighborX="-7706" custLinFactNeighborY="-989">
        <dgm:presLayoutVars>
          <dgm:chMax val="1"/>
          <dgm:chPref val="1"/>
        </dgm:presLayoutVars>
      </dgm:prSet>
      <dgm:spPr/>
    </dgm:pt>
  </dgm:ptLst>
  <dgm:cxnLst>
    <dgm:cxn modelId="{2AE5151A-9520-45B7-B905-2D16709D0205}" srcId="{C64F650D-9010-4190-9EB5-3CA86D317FDF}" destId="{04D87E60-D198-475B-B1BB-7F9F1A6D7E39}" srcOrd="0" destOrd="0" parTransId="{B1839EAD-8BDC-4947-B7E9-05E701B042C1}" sibTransId="{4FC48A59-0985-4A03-908E-A1B18F24704B}"/>
    <dgm:cxn modelId="{20469C1B-8B6A-438D-B448-7EAD2980040E}" type="presOf" srcId="{04D87E60-D198-475B-B1BB-7F9F1A6D7E39}" destId="{4BE52F52-56A2-4B26-B47F-1044E422185B}" srcOrd="0" destOrd="0" presId="urn:microsoft.com/office/officeart/2018/2/layout/IconLabelList"/>
    <dgm:cxn modelId="{99A11A3D-887B-4DBF-AD72-B10EA236F086}" srcId="{C64F650D-9010-4190-9EB5-3CA86D317FDF}" destId="{544BA734-CB82-46E0-B6DB-84E1361DEFB3}" srcOrd="1" destOrd="0" parTransId="{DEC42424-6694-4FEC-AE87-CFDE080BABFC}" sibTransId="{AEF9524B-4A9A-4969-90A7-94A39D1FEBEA}"/>
    <dgm:cxn modelId="{EE9D847D-BABD-4003-AD4A-D30A58704703}" type="presOf" srcId="{C64F650D-9010-4190-9EB5-3CA86D317FDF}" destId="{E0C90587-BA26-4000-A7CC-C20973157A10}" srcOrd="0" destOrd="0" presId="urn:microsoft.com/office/officeart/2018/2/layout/IconLabelList"/>
    <dgm:cxn modelId="{F5BE1A81-05BA-4776-9039-A895AD876325}" type="presOf" srcId="{CE43DB8D-5CE6-4EFF-877A-AC1356B5351B}" destId="{9E44CFA2-5A49-4B2D-8E1D-F0950B4D2EC8}" srcOrd="0" destOrd="0" presId="urn:microsoft.com/office/officeart/2018/2/layout/IconLabelList"/>
    <dgm:cxn modelId="{E14ECDB9-FC4E-4293-A570-E06847C36E5D}" type="presOf" srcId="{544BA734-CB82-46E0-B6DB-84E1361DEFB3}" destId="{D10E786E-0C3C-46D0-8BA0-C391A2A7FE30}" srcOrd="0" destOrd="0" presId="urn:microsoft.com/office/officeart/2018/2/layout/IconLabelList"/>
    <dgm:cxn modelId="{A35B0AE8-EE71-47E6-A451-3AD8A2771EFA}" srcId="{C64F650D-9010-4190-9EB5-3CA86D317FDF}" destId="{CE43DB8D-5CE6-4EFF-877A-AC1356B5351B}" srcOrd="2" destOrd="0" parTransId="{6076D616-D23B-4945-BF0E-73DEAC529981}" sibTransId="{14F220D8-8182-4761-AD63-E5E9057BBAC4}"/>
    <dgm:cxn modelId="{F6D887CA-11BA-44AE-9FBB-FF18993826D7}" type="presParOf" srcId="{E0C90587-BA26-4000-A7CC-C20973157A10}" destId="{7CF2C945-2B73-424E-B907-A32DF6C42C0B}" srcOrd="0" destOrd="0" presId="urn:microsoft.com/office/officeart/2018/2/layout/IconLabelList"/>
    <dgm:cxn modelId="{0A0B5D8B-0E7C-44E3-9415-DFFC877847B2}" type="presParOf" srcId="{7CF2C945-2B73-424E-B907-A32DF6C42C0B}" destId="{0600782C-59BA-45A4-89D3-7DED61AA6B09}" srcOrd="0" destOrd="0" presId="urn:microsoft.com/office/officeart/2018/2/layout/IconLabelList"/>
    <dgm:cxn modelId="{A61AF6C1-51C7-4B9B-870A-A9A58A4E36F2}" type="presParOf" srcId="{7CF2C945-2B73-424E-B907-A32DF6C42C0B}" destId="{3A0E6E69-BA1D-4C62-9EF4-239A9AE043FD}" srcOrd="1" destOrd="0" presId="urn:microsoft.com/office/officeart/2018/2/layout/IconLabelList"/>
    <dgm:cxn modelId="{0D4F607D-4170-4415-A6FE-B341D3630B3E}" type="presParOf" srcId="{7CF2C945-2B73-424E-B907-A32DF6C42C0B}" destId="{4BE52F52-56A2-4B26-B47F-1044E422185B}" srcOrd="2" destOrd="0" presId="urn:microsoft.com/office/officeart/2018/2/layout/IconLabelList"/>
    <dgm:cxn modelId="{B2D06815-59E0-4B4D-BFAD-3F4C11752C9F}" type="presParOf" srcId="{E0C90587-BA26-4000-A7CC-C20973157A10}" destId="{6E8A52E9-A533-446C-9724-379F6DC0BA0C}" srcOrd="1" destOrd="0" presId="urn:microsoft.com/office/officeart/2018/2/layout/IconLabelList"/>
    <dgm:cxn modelId="{48E759AC-C067-4E40-8826-8143D2164D9B}" type="presParOf" srcId="{E0C90587-BA26-4000-A7CC-C20973157A10}" destId="{60B572F3-C3AA-476C-AE7E-9CAE096E02EA}" srcOrd="2" destOrd="0" presId="urn:microsoft.com/office/officeart/2018/2/layout/IconLabelList"/>
    <dgm:cxn modelId="{7A2E987B-3AFA-488E-A632-BE23332F461A}" type="presParOf" srcId="{60B572F3-C3AA-476C-AE7E-9CAE096E02EA}" destId="{49D0940E-8508-4585-8025-480A5C8A93CB}" srcOrd="0" destOrd="0" presId="urn:microsoft.com/office/officeart/2018/2/layout/IconLabelList"/>
    <dgm:cxn modelId="{704501D2-13C8-4190-8801-B1041B2A2365}" type="presParOf" srcId="{60B572F3-C3AA-476C-AE7E-9CAE096E02EA}" destId="{AF69041B-F777-4715-851B-29DEEED2CBA7}" srcOrd="1" destOrd="0" presId="urn:microsoft.com/office/officeart/2018/2/layout/IconLabelList"/>
    <dgm:cxn modelId="{501E3A7E-9F2F-45C0-B5DE-02E96157FCE6}" type="presParOf" srcId="{60B572F3-C3AA-476C-AE7E-9CAE096E02EA}" destId="{D10E786E-0C3C-46D0-8BA0-C391A2A7FE30}" srcOrd="2" destOrd="0" presId="urn:microsoft.com/office/officeart/2018/2/layout/IconLabelList"/>
    <dgm:cxn modelId="{B5C654AA-01CA-4378-B396-40684F3891DD}" type="presParOf" srcId="{E0C90587-BA26-4000-A7CC-C20973157A10}" destId="{22472472-12EE-4E6D-8F7B-9B2F3F3EF245}" srcOrd="3" destOrd="0" presId="urn:microsoft.com/office/officeart/2018/2/layout/IconLabelList"/>
    <dgm:cxn modelId="{4682A29C-0582-4B06-9374-DF6877660E6F}" type="presParOf" srcId="{E0C90587-BA26-4000-A7CC-C20973157A10}" destId="{5C637375-CD4B-4A94-AF0B-F5AE9EDD269A}" srcOrd="4" destOrd="0" presId="urn:microsoft.com/office/officeart/2018/2/layout/IconLabelList"/>
    <dgm:cxn modelId="{A0EFC803-E5AB-4DB0-8BD9-652D0726F5A9}" type="presParOf" srcId="{5C637375-CD4B-4A94-AF0B-F5AE9EDD269A}" destId="{7D38761A-6019-446E-89B2-D7E27BFD5492}" srcOrd="0" destOrd="0" presId="urn:microsoft.com/office/officeart/2018/2/layout/IconLabelList"/>
    <dgm:cxn modelId="{A7ECE89B-ACBE-4992-BA35-A6B6DDF9AAF0}" type="presParOf" srcId="{5C637375-CD4B-4A94-AF0B-F5AE9EDD269A}" destId="{FBC08A7E-64B8-41CC-BEC6-F1CE96254DFB}" srcOrd="1" destOrd="0" presId="urn:microsoft.com/office/officeart/2018/2/layout/IconLabelList"/>
    <dgm:cxn modelId="{204A3FC1-46F0-45D9-B35E-CE8CF5746BFE}" type="presParOf" srcId="{5C637375-CD4B-4A94-AF0B-F5AE9EDD269A}" destId="{9E44CFA2-5A49-4B2D-8E1D-F0950B4D2EC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4F650D-9010-4190-9EB5-3CA86D317FDF}"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4D87E60-D198-475B-B1BB-7F9F1A6D7E39}">
      <dgm:prSet custT="1"/>
      <dgm:spPr/>
      <dgm:t>
        <a:bodyPr/>
        <a:lstStyle/>
        <a:p>
          <a:pPr>
            <a:lnSpc>
              <a:spcPct val="100000"/>
            </a:lnSpc>
          </a:pPr>
          <a:r>
            <a:rPr lang="en-US" altLang="zh-CN" sz="1400" dirty="0">
              <a:latin typeface="Calibri Light" panose="020F0302020204030204" pitchFamily="34" charset="0"/>
              <a:cs typeface="Calibri Light" panose="020F0302020204030204" pitchFamily="34" charset="0"/>
            </a:rPr>
            <a:t>Random forest is mainly used in regression and classification. Random forest</a:t>
          </a:r>
          <a:r>
            <a:rPr lang="zh-CN" altLang="en-US" sz="1400" dirty="0">
              <a:latin typeface="Calibri Light" panose="020F0302020204030204" pitchFamily="34" charset="0"/>
              <a:cs typeface="Calibri Light" panose="020F0302020204030204" pitchFamily="34" charset="0"/>
            </a:rPr>
            <a:t> </a:t>
          </a:r>
          <a:r>
            <a:rPr lang="en-US" altLang="zh-CN" sz="1400" dirty="0">
              <a:latin typeface="Calibri Light" panose="020F0302020204030204" pitchFamily="34" charset="0"/>
              <a:cs typeface="Calibri Light" panose="020F0302020204030204" pitchFamily="34" charset="0"/>
            </a:rPr>
            <a:t>is very suitable for stock or stock timing as a classifier</a:t>
          </a:r>
          <a:endParaRPr lang="en-US" sz="1400" dirty="0">
            <a:latin typeface="Calibri Light" panose="020F0302020204030204" pitchFamily="34" charset="0"/>
            <a:cs typeface="Calibri Light" panose="020F0302020204030204" pitchFamily="34" charset="0"/>
          </a:endParaRPr>
        </a:p>
      </dgm:t>
    </dgm:pt>
    <dgm:pt modelId="{B1839EAD-8BDC-4947-B7E9-05E701B042C1}" type="parTrans" cxnId="{2AE5151A-9520-45B7-B905-2D16709D0205}">
      <dgm:prSet/>
      <dgm:spPr/>
      <dgm:t>
        <a:bodyPr/>
        <a:lstStyle/>
        <a:p>
          <a:endParaRPr lang="en-US"/>
        </a:p>
      </dgm:t>
    </dgm:pt>
    <dgm:pt modelId="{4FC48A59-0985-4A03-908E-A1B18F24704B}" type="sibTrans" cxnId="{2AE5151A-9520-45B7-B905-2D16709D0205}">
      <dgm:prSet/>
      <dgm:spPr/>
      <dgm:t>
        <a:bodyPr/>
        <a:lstStyle/>
        <a:p>
          <a:endParaRPr lang="en-US"/>
        </a:p>
      </dgm:t>
    </dgm:pt>
    <dgm:pt modelId="{CE43DB8D-5CE6-4EFF-877A-AC1356B5351B}">
      <dgm:prSet custT="1"/>
      <dgm:spPr/>
      <dgm:t>
        <a:bodyPr/>
        <a:lstStyle/>
        <a:p>
          <a:pPr>
            <a:lnSpc>
              <a:spcPct val="100000"/>
            </a:lnSpc>
          </a:pPr>
          <a:r>
            <a:rPr lang="en-US" altLang="zh-CN" sz="1400" dirty="0">
              <a:latin typeface="Calibri Light" panose="020F0302020204030204" pitchFamily="34" charset="0"/>
              <a:cs typeface="Calibri Light" panose="020F0302020204030204" pitchFamily="34" charset="0"/>
            </a:rPr>
            <a:t>Random forest is an integrated learning. Decision trees are independent of each other and make the final classification decision by voting and the accuracy is improved</a:t>
          </a:r>
          <a:endParaRPr lang="en-US" sz="1400" dirty="0">
            <a:latin typeface="Calibri Light" panose="020F0302020204030204" pitchFamily="34" charset="0"/>
            <a:cs typeface="Calibri Light" panose="020F0302020204030204" pitchFamily="34" charset="0"/>
          </a:endParaRPr>
        </a:p>
      </dgm:t>
    </dgm:pt>
    <dgm:pt modelId="{6076D616-D23B-4945-BF0E-73DEAC529981}" type="parTrans" cxnId="{A35B0AE8-EE71-47E6-A451-3AD8A2771EFA}">
      <dgm:prSet/>
      <dgm:spPr/>
      <dgm:t>
        <a:bodyPr/>
        <a:lstStyle/>
        <a:p>
          <a:endParaRPr lang="en-US"/>
        </a:p>
      </dgm:t>
    </dgm:pt>
    <dgm:pt modelId="{14F220D8-8182-4761-AD63-E5E9057BBAC4}" type="sibTrans" cxnId="{A35B0AE8-EE71-47E6-A451-3AD8A2771EFA}">
      <dgm:prSet/>
      <dgm:spPr/>
      <dgm:t>
        <a:bodyPr/>
        <a:lstStyle/>
        <a:p>
          <a:endParaRPr lang="en-US"/>
        </a:p>
      </dgm:t>
    </dgm:pt>
    <dgm:pt modelId="{544BA734-CB82-46E0-B6DB-84E1361DEFB3}">
      <dgm:prSet custT="1"/>
      <dgm:spPr/>
      <dgm:t>
        <a:bodyPr/>
        <a:lstStyle/>
        <a:p>
          <a:pPr>
            <a:lnSpc>
              <a:spcPct val="100000"/>
            </a:lnSpc>
          </a:pPr>
          <a:r>
            <a:rPr lang="en-US" altLang="zh-CN" sz="1400" dirty="0">
              <a:latin typeface="Calibri Light" panose="020F0302020204030204" pitchFamily="34" charset="0"/>
              <a:cs typeface="Calibri Light" panose="020F0302020204030204" pitchFamily="34" charset="0"/>
            </a:rPr>
            <a:t>The noise of financial data is large, and the randomness of random forest can reduce over fitting and the impact of noise</a:t>
          </a:r>
          <a:endParaRPr lang="en-US" sz="1400" dirty="0">
            <a:latin typeface="Calibri Light" panose="020F0302020204030204" pitchFamily="34" charset="0"/>
            <a:cs typeface="Calibri Light" panose="020F0302020204030204" pitchFamily="34" charset="0"/>
          </a:endParaRPr>
        </a:p>
      </dgm:t>
    </dgm:pt>
    <dgm:pt modelId="{AEF9524B-4A9A-4969-90A7-94A39D1FEBEA}" type="sibTrans" cxnId="{99A11A3D-887B-4DBF-AD72-B10EA236F086}">
      <dgm:prSet/>
      <dgm:spPr/>
      <dgm:t>
        <a:bodyPr/>
        <a:lstStyle/>
        <a:p>
          <a:endParaRPr lang="en-US"/>
        </a:p>
      </dgm:t>
    </dgm:pt>
    <dgm:pt modelId="{DEC42424-6694-4FEC-AE87-CFDE080BABFC}" type="parTrans" cxnId="{99A11A3D-887B-4DBF-AD72-B10EA236F086}">
      <dgm:prSet/>
      <dgm:spPr/>
      <dgm:t>
        <a:bodyPr/>
        <a:lstStyle/>
        <a:p>
          <a:endParaRPr lang="en-US"/>
        </a:p>
      </dgm:t>
    </dgm:pt>
    <dgm:pt modelId="{E0C90587-BA26-4000-A7CC-C20973157A10}" type="pres">
      <dgm:prSet presAssocID="{C64F650D-9010-4190-9EB5-3CA86D317FDF}" presName="root" presStyleCnt="0">
        <dgm:presLayoutVars>
          <dgm:dir/>
          <dgm:resizeHandles val="exact"/>
        </dgm:presLayoutVars>
      </dgm:prSet>
      <dgm:spPr/>
    </dgm:pt>
    <dgm:pt modelId="{7CF2C945-2B73-424E-B907-A32DF6C42C0B}" type="pres">
      <dgm:prSet presAssocID="{04D87E60-D198-475B-B1BB-7F9F1A6D7E39}" presName="compNode" presStyleCnt="0"/>
      <dgm:spPr/>
    </dgm:pt>
    <dgm:pt modelId="{0600782C-59BA-45A4-89D3-7DED61AA6B09}" type="pres">
      <dgm:prSet presAssocID="{04D87E60-D198-475B-B1BB-7F9F1A6D7E39}" presName="iconRect" presStyleLbl="node1" presStyleIdx="0" presStyleCnt="3" custLinFactNeighborX="-2038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A0E6E69-BA1D-4C62-9EF4-239A9AE043FD}" type="pres">
      <dgm:prSet presAssocID="{04D87E60-D198-475B-B1BB-7F9F1A6D7E39}" presName="spaceRect" presStyleCnt="0"/>
      <dgm:spPr/>
    </dgm:pt>
    <dgm:pt modelId="{4BE52F52-56A2-4B26-B47F-1044E422185B}" type="pres">
      <dgm:prSet presAssocID="{04D87E60-D198-475B-B1BB-7F9F1A6D7E39}" presName="textRect" presStyleLbl="revTx" presStyleIdx="0" presStyleCnt="3" custScaleX="98316" custLinFactNeighborX="-4660">
        <dgm:presLayoutVars>
          <dgm:chMax val="1"/>
          <dgm:chPref val="1"/>
        </dgm:presLayoutVars>
      </dgm:prSet>
      <dgm:spPr/>
    </dgm:pt>
    <dgm:pt modelId="{6E8A52E9-A533-446C-9724-379F6DC0BA0C}" type="pres">
      <dgm:prSet presAssocID="{4FC48A59-0985-4A03-908E-A1B18F24704B}" presName="sibTrans" presStyleCnt="0"/>
      <dgm:spPr/>
    </dgm:pt>
    <dgm:pt modelId="{60B572F3-C3AA-476C-AE7E-9CAE096E02EA}" type="pres">
      <dgm:prSet presAssocID="{544BA734-CB82-46E0-B6DB-84E1361DEFB3}" presName="compNode" presStyleCnt="0"/>
      <dgm:spPr/>
    </dgm:pt>
    <dgm:pt modelId="{49D0940E-8508-4585-8025-480A5C8A93CB}" type="pres">
      <dgm:prSet presAssocID="{544BA734-CB82-46E0-B6DB-84E1361DEFB3}" presName="iconRect" presStyleLbl="node1" presStyleIdx="1" presStyleCnt="3" custLinFactNeighborX="-19056" custLinFactNeighborY="1138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AF69041B-F777-4715-851B-29DEEED2CBA7}" type="pres">
      <dgm:prSet presAssocID="{544BA734-CB82-46E0-B6DB-84E1361DEFB3}" presName="spaceRect" presStyleCnt="0"/>
      <dgm:spPr/>
    </dgm:pt>
    <dgm:pt modelId="{D10E786E-0C3C-46D0-8BA0-C391A2A7FE30}" type="pres">
      <dgm:prSet presAssocID="{544BA734-CB82-46E0-B6DB-84E1361DEFB3}" presName="textRect" presStyleLbl="revTx" presStyleIdx="1" presStyleCnt="3" custLinFactNeighborX="-5019" custLinFactNeighborY="6191">
        <dgm:presLayoutVars>
          <dgm:chMax val="1"/>
          <dgm:chPref val="1"/>
        </dgm:presLayoutVars>
      </dgm:prSet>
      <dgm:spPr/>
    </dgm:pt>
    <dgm:pt modelId="{22472472-12EE-4E6D-8F7B-9B2F3F3EF245}" type="pres">
      <dgm:prSet presAssocID="{AEF9524B-4A9A-4969-90A7-94A39D1FEBEA}" presName="sibTrans" presStyleCnt="0"/>
      <dgm:spPr/>
    </dgm:pt>
    <dgm:pt modelId="{5C637375-CD4B-4A94-AF0B-F5AE9EDD269A}" type="pres">
      <dgm:prSet presAssocID="{CE43DB8D-5CE6-4EFF-877A-AC1356B5351B}" presName="compNode" presStyleCnt="0"/>
      <dgm:spPr/>
    </dgm:pt>
    <dgm:pt modelId="{7D38761A-6019-446E-89B2-D7E27BFD5492}" type="pres">
      <dgm:prSet presAssocID="{CE43DB8D-5CE6-4EFF-877A-AC1356B5351B}" presName="iconRect" presStyleLbl="node1" presStyleIdx="2" presStyleCnt="3" custLinFactNeighborX="-203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BC08A7E-64B8-41CC-BEC6-F1CE96254DFB}" type="pres">
      <dgm:prSet presAssocID="{CE43DB8D-5CE6-4EFF-877A-AC1356B5351B}" presName="spaceRect" presStyleCnt="0"/>
      <dgm:spPr/>
    </dgm:pt>
    <dgm:pt modelId="{9E44CFA2-5A49-4B2D-8E1D-F0950B4D2EC8}" type="pres">
      <dgm:prSet presAssocID="{CE43DB8D-5CE6-4EFF-877A-AC1356B5351B}" presName="textRect" presStyleLbl="revTx" presStyleIdx="2" presStyleCnt="3" custScaleX="119668" custScaleY="77262" custLinFactNeighborX="-55" custLinFactNeighborY="-9074">
        <dgm:presLayoutVars>
          <dgm:chMax val="1"/>
          <dgm:chPref val="1"/>
        </dgm:presLayoutVars>
      </dgm:prSet>
      <dgm:spPr/>
    </dgm:pt>
  </dgm:ptLst>
  <dgm:cxnLst>
    <dgm:cxn modelId="{2AE5151A-9520-45B7-B905-2D16709D0205}" srcId="{C64F650D-9010-4190-9EB5-3CA86D317FDF}" destId="{04D87E60-D198-475B-B1BB-7F9F1A6D7E39}" srcOrd="0" destOrd="0" parTransId="{B1839EAD-8BDC-4947-B7E9-05E701B042C1}" sibTransId="{4FC48A59-0985-4A03-908E-A1B18F24704B}"/>
    <dgm:cxn modelId="{20469C1B-8B6A-438D-B448-7EAD2980040E}" type="presOf" srcId="{04D87E60-D198-475B-B1BB-7F9F1A6D7E39}" destId="{4BE52F52-56A2-4B26-B47F-1044E422185B}" srcOrd="0" destOrd="0" presId="urn:microsoft.com/office/officeart/2018/2/layout/IconLabelList"/>
    <dgm:cxn modelId="{99A11A3D-887B-4DBF-AD72-B10EA236F086}" srcId="{C64F650D-9010-4190-9EB5-3CA86D317FDF}" destId="{544BA734-CB82-46E0-B6DB-84E1361DEFB3}" srcOrd="1" destOrd="0" parTransId="{DEC42424-6694-4FEC-AE87-CFDE080BABFC}" sibTransId="{AEF9524B-4A9A-4969-90A7-94A39D1FEBEA}"/>
    <dgm:cxn modelId="{EE9D847D-BABD-4003-AD4A-D30A58704703}" type="presOf" srcId="{C64F650D-9010-4190-9EB5-3CA86D317FDF}" destId="{E0C90587-BA26-4000-A7CC-C20973157A10}" srcOrd="0" destOrd="0" presId="urn:microsoft.com/office/officeart/2018/2/layout/IconLabelList"/>
    <dgm:cxn modelId="{F5BE1A81-05BA-4776-9039-A895AD876325}" type="presOf" srcId="{CE43DB8D-5CE6-4EFF-877A-AC1356B5351B}" destId="{9E44CFA2-5A49-4B2D-8E1D-F0950B4D2EC8}" srcOrd="0" destOrd="0" presId="urn:microsoft.com/office/officeart/2018/2/layout/IconLabelList"/>
    <dgm:cxn modelId="{E14ECDB9-FC4E-4293-A570-E06847C36E5D}" type="presOf" srcId="{544BA734-CB82-46E0-B6DB-84E1361DEFB3}" destId="{D10E786E-0C3C-46D0-8BA0-C391A2A7FE30}" srcOrd="0" destOrd="0" presId="urn:microsoft.com/office/officeart/2018/2/layout/IconLabelList"/>
    <dgm:cxn modelId="{A35B0AE8-EE71-47E6-A451-3AD8A2771EFA}" srcId="{C64F650D-9010-4190-9EB5-3CA86D317FDF}" destId="{CE43DB8D-5CE6-4EFF-877A-AC1356B5351B}" srcOrd="2" destOrd="0" parTransId="{6076D616-D23B-4945-BF0E-73DEAC529981}" sibTransId="{14F220D8-8182-4761-AD63-E5E9057BBAC4}"/>
    <dgm:cxn modelId="{F6D887CA-11BA-44AE-9FBB-FF18993826D7}" type="presParOf" srcId="{E0C90587-BA26-4000-A7CC-C20973157A10}" destId="{7CF2C945-2B73-424E-B907-A32DF6C42C0B}" srcOrd="0" destOrd="0" presId="urn:microsoft.com/office/officeart/2018/2/layout/IconLabelList"/>
    <dgm:cxn modelId="{0A0B5D8B-0E7C-44E3-9415-DFFC877847B2}" type="presParOf" srcId="{7CF2C945-2B73-424E-B907-A32DF6C42C0B}" destId="{0600782C-59BA-45A4-89D3-7DED61AA6B09}" srcOrd="0" destOrd="0" presId="urn:microsoft.com/office/officeart/2018/2/layout/IconLabelList"/>
    <dgm:cxn modelId="{A61AF6C1-51C7-4B9B-870A-A9A58A4E36F2}" type="presParOf" srcId="{7CF2C945-2B73-424E-B907-A32DF6C42C0B}" destId="{3A0E6E69-BA1D-4C62-9EF4-239A9AE043FD}" srcOrd="1" destOrd="0" presId="urn:microsoft.com/office/officeart/2018/2/layout/IconLabelList"/>
    <dgm:cxn modelId="{0D4F607D-4170-4415-A6FE-B341D3630B3E}" type="presParOf" srcId="{7CF2C945-2B73-424E-B907-A32DF6C42C0B}" destId="{4BE52F52-56A2-4B26-B47F-1044E422185B}" srcOrd="2" destOrd="0" presId="urn:microsoft.com/office/officeart/2018/2/layout/IconLabelList"/>
    <dgm:cxn modelId="{B2D06815-59E0-4B4D-BFAD-3F4C11752C9F}" type="presParOf" srcId="{E0C90587-BA26-4000-A7CC-C20973157A10}" destId="{6E8A52E9-A533-446C-9724-379F6DC0BA0C}" srcOrd="1" destOrd="0" presId="urn:microsoft.com/office/officeart/2018/2/layout/IconLabelList"/>
    <dgm:cxn modelId="{48E759AC-C067-4E40-8826-8143D2164D9B}" type="presParOf" srcId="{E0C90587-BA26-4000-A7CC-C20973157A10}" destId="{60B572F3-C3AA-476C-AE7E-9CAE096E02EA}" srcOrd="2" destOrd="0" presId="urn:microsoft.com/office/officeart/2018/2/layout/IconLabelList"/>
    <dgm:cxn modelId="{7A2E987B-3AFA-488E-A632-BE23332F461A}" type="presParOf" srcId="{60B572F3-C3AA-476C-AE7E-9CAE096E02EA}" destId="{49D0940E-8508-4585-8025-480A5C8A93CB}" srcOrd="0" destOrd="0" presId="urn:microsoft.com/office/officeart/2018/2/layout/IconLabelList"/>
    <dgm:cxn modelId="{704501D2-13C8-4190-8801-B1041B2A2365}" type="presParOf" srcId="{60B572F3-C3AA-476C-AE7E-9CAE096E02EA}" destId="{AF69041B-F777-4715-851B-29DEEED2CBA7}" srcOrd="1" destOrd="0" presId="urn:microsoft.com/office/officeart/2018/2/layout/IconLabelList"/>
    <dgm:cxn modelId="{501E3A7E-9F2F-45C0-B5DE-02E96157FCE6}" type="presParOf" srcId="{60B572F3-C3AA-476C-AE7E-9CAE096E02EA}" destId="{D10E786E-0C3C-46D0-8BA0-C391A2A7FE30}" srcOrd="2" destOrd="0" presId="urn:microsoft.com/office/officeart/2018/2/layout/IconLabelList"/>
    <dgm:cxn modelId="{B5C654AA-01CA-4378-B396-40684F3891DD}" type="presParOf" srcId="{E0C90587-BA26-4000-A7CC-C20973157A10}" destId="{22472472-12EE-4E6D-8F7B-9B2F3F3EF245}" srcOrd="3" destOrd="0" presId="urn:microsoft.com/office/officeart/2018/2/layout/IconLabelList"/>
    <dgm:cxn modelId="{4682A29C-0582-4B06-9374-DF6877660E6F}" type="presParOf" srcId="{E0C90587-BA26-4000-A7CC-C20973157A10}" destId="{5C637375-CD4B-4A94-AF0B-F5AE9EDD269A}" srcOrd="4" destOrd="0" presId="urn:microsoft.com/office/officeart/2018/2/layout/IconLabelList"/>
    <dgm:cxn modelId="{A0EFC803-E5AB-4DB0-8BD9-652D0726F5A9}" type="presParOf" srcId="{5C637375-CD4B-4A94-AF0B-F5AE9EDD269A}" destId="{7D38761A-6019-446E-89B2-D7E27BFD5492}" srcOrd="0" destOrd="0" presId="urn:microsoft.com/office/officeart/2018/2/layout/IconLabelList"/>
    <dgm:cxn modelId="{A7ECE89B-ACBE-4992-BA35-A6B6DDF9AAF0}" type="presParOf" srcId="{5C637375-CD4B-4A94-AF0B-F5AE9EDD269A}" destId="{FBC08A7E-64B8-41CC-BEC6-F1CE96254DFB}" srcOrd="1" destOrd="0" presId="urn:microsoft.com/office/officeart/2018/2/layout/IconLabelList"/>
    <dgm:cxn modelId="{204A3FC1-46F0-45D9-B35E-CE8CF5746BFE}" type="presParOf" srcId="{5C637375-CD4B-4A94-AF0B-F5AE9EDD269A}" destId="{9E44CFA2-5A49-4B2D-8E1D-F0950B4D2EC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AEC28E-FD07-9A4C-8CF4-D62FE9DFE7CF}"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C7BCD432-B8EF-1C4A-AD3F-A1C95E38480A}">
      <dgm:prSet custT="1"/>
      <dgm:spPr>
        <a:solidFill>
          <a:schemeClr val="accent1"/>
        </a:solidFill>
      </dgm:spPr>
      <dgm:t>
        <a:bodyPr/>
        <a:lstStyle/>
        <a:p>
          <a:r>
            <a:rPr kumimoji="1" lang="en-US" sz="1800" dirty="0">
              <a:solidFill>
                <a:schemeClr val="tx1"/>
              </a:solidFill>
            </a:rPr>
            <a:t>Input frequency: 3s or 1min?</a:t>
          </a:r>
          <a:endParaRPr lang="zh-CN" sz="1800" dirty="0">
            <a:solidFill>
              <a:schemeClr val="tx1"/>
            </a:solidFill>
          </a:endParaRPr>
        </a:p>
      </dgm:t>
    </dgm:pt>
    <dgm:pt modelId="{1FCA3C7D-4975-B143-B67A-6C1106D7C5C1}" type="parTrans" cxnId="{5F3398F0-E2D6-A84B-820B-F10DF79A1140}">
      <dgm:prSet/>
      <dgm:spPr/>
      <dgm:t>
        <a:bodyPr/>
        <a:lstStyle/>
        <a:p>
          <a:endParaRPr lang="zh-CN" altLang="en-US"/>
        </a:p>
      </dgm:t>
    </dgm:pt>
    <dgm:pt modelId="{F4B1C1BD-59F7-EE4D-9A51-042E24EBF3EF}" type="sibTrans" cxnId="{5F3398F0-E2D6-A84B-820B-F10DF79A1140}">
      <dgm:prSet/>
      <dgm:spPr/>
      <dgm:t>
        <a:bodyPr/>
        <a:lstStyle/>
        <a:p>
          <a:endParaRPr lang="zh-CN" altLang="en-US"/>
        </a:p>
      </dgm:t>
    </dgm:pt>
    <dgm:pt modelId="{DAB11FAC-1738-1A4A-B51C-535630119550}">
      <dgm:prSet/>
      <dgm:spPr>
        <a:solidFill>
          <a:schemeClr val="accent4">
            <a:lumMod val="40000"/>
            <a:lumOff val="60000"/>
          </a:schemeClr>
        </a:solidFill>
      </dgm:spPr>
      <dgm:t>
        <a:bodyPr/>
        <a:lstStyle/>
        <a:p>
          <a:r>
            <a:rPr lang="en-US" altLang="zh-CN" dirty="0">
              <a:solidFill>
                <a:schemeClr val="tx1"/>
              </a:solidFill>
            </a:rPr>
            <a:t>Output frequency: predication for 3s or 1min?</a:t>
          </a:r>
          <a:endParaRPr lang="zh-CN" altLang="en-US" dirty="0">
            <a:solidFill>
              <a:schemeClr val="tx1"/>
            </a:solidFill>
          </a:endParaRPr>
        </a:p>
      </dgm:t>
    </dgm:pt>
    <dgm:pt modelId="{32ADEAB3-089B-CB47-9FE4-74AD0FE7CAF8}" type="parTrans" cxnId="{1F0DDD03-3D0A-7D48-B88F-C11F6DB831B1}">
      <dgm:prSet/>
      <dgm:spPr/>
      <dgm:t>
        <a:bodyPr/>
        <a:lstStyle/>
        <a:p>
          <a:endParaRPr lang="zh-CN" altLang="en-US"/>
        </a:p>
      </dgm:t>
    </dgm:pt>
    <dgm:pt modelId="{D5F28CD2-6131-B248-A584-6142F2CA0A93}" type="sibTrans" cxnId="{1F0DDD03-3D0A-7D48-B88F-C11F6DB831B1}">
      <dgm:prSet/>
      <dgm:spPr/>
      <dgm:t>
        <a:bodyPr/>
        <a:lstStyle/>
        <a:p>
          <a:endParaRPr lang="zh-CN" altLang="en-US"/>
        </a:p>
      </dgm:t>
    </dgm:pt>
    <dgm:pt modelId="{0B6AAFC9-30ED-BB4E-A124-35B2250E2354}">
      <dgm:prSet/>
      <dgm:spPr>
        <a:solidFill>
          <a:schemeClr val="accent1"/>
        </a:solidFill>
      </dgm:spPr>
      <dgm:t>
        <a:bodyPr/>
        <a:lstStyle/>
        <a:p>
          <a:r>
            <a:rPr lang="en-US" altLang="zh-CN" dirty="0">
              <a:solidFill>
                <a:schemeClr val="tx1"/>
              </a:solidFill>
            </a:rPr>
            <a:t>How to define price</a:t>
          </a:r>
          <a:r>
            <a:rPr lang="zh-CN" altLang="en-US" dirty="0">
              <a:solidFill>
                <a:schemeClr val="tx1"/>
              </a:solidFill>
            </a:rPr>
            <a:t> </a:t>
          </a:r>
          <a:r>
            <a:rPr lang="en-US" altLang="zh-CN" dirty="0">
              <a:solidFill>
                <a:schemeClr val="tx1"/>
              </a:solidFill>
            </a:rPr>
            <a:t>up or down or stable?</a:t>
          </a:r>
          <a:endParaRPr lang="zh-CN" altLang="en-US" dirty="0">
            <a:solidFill>
              <a:schemeClr val="tx1"/>
            </a:solidFill>
          </a:endParaRPr>
        </a:p>
      </dgm:t>
    </dgm:pt>
    <dgm:pt modelId="{F6520545-2F3E-B24A-9A5F-6FBEB594D97F}" type="parTrans" cxnId="{4FFDE97A-5590-B04A-982D-E71E0DC83FFB}">
      <dgm:prSet/>
      <dgm:spPr/>
      <dgm:t>
        <a:bodyPr/>
        <a:lstStyle/>
        <a:p>
          <a:endParaRPr lang="zh-CN" altLang="en-US"/>
        </a:p>
      </dgm:t>
    </dgm:pt>
    <dgm:pt modelId="{693F846A-F8F9-1C4E-B84B-7C51EF6A22B7}" type="sibTrans" cxnId="{4FFDE97A-5590-B04A-982D-E71E0DC83FFB}">
      <dgm:prSet/>
      <dgm:spPr/>
      <dgm:t>
        <a:bodyPr/>
        <a:lstStyle/>
        <a:p>
          <a:endParaRPr lang="zh-CN" altLang="en-US"/>
        </a:p>
      </dgm:t>
    </dgm:pt>
    <dgm:pt modelId="{A223A72E-5A32-EE46-9791-DA159F865760}">
      <dgm:prSet/>
      <dgm:spPr>
        <a:solidFill>
          <a:schemeClr val="accent4">
            <a:lumMod val="40000"/>
            <a:lumOff val="60000"/>
          </a:schemeClr>
        </a:solidFill>
      </dgm:spPr>
      <dgm:t>
        <a:bodyPr/>
        <a:lstStyle/>
        <a:p>
          <a:r>
            <a:rPr lang="en-US" altLang="zh-CN" dirty="0">
              <a:solidFill>
                <a:schemeClr val="tx1"/>
              </a:solidFill>
            </a:rPr>
            <a:t>How to show investor risk preference on trading strategy?</a:t>
          </a:r>
          <a:endParaRPr lang="zh-CN" altLang="en-US" dirty="0">
            <a:solidFill>
              <a:schemeClr val="tx1"/>
            </a:solidFill>
          </a:endParaRPr>
        </a:p>
      </dgm:t>
    </dgm:pt>
    <dgm:pt modelId="{EE94E81C-55B3-4145-8248-3076153369BB}" type="parTrans" cxnId="{EE21A8D7-56D5-3B41-9531-940D5B9BA812}">
      <dgm:prSet/>
      <dgm:spPr/>
      <dgm:t>
        <a:bodyPr/>
        <a:lstStyle/>
        <a:p>
          <a:endParaRPr lang="zh-CN" altLang="en-US"/>
        </a:p>
      </dgm:t>
    </dgm:pt>
    <dgm:pt modelId="{D7FFD3E0-E572-9F49-8F78-0C531699CA24}" type="sibTrans" cxnId="{EE21A8D7-56D5-3B41-9531-940D5B9BA812}">
      <dgm:prSet/>
      <dgm:spPr/>
      <dgm:t>
        <a:bodyPr/>
        <a:lstStyle/>
        <a:p>
          <a:endParaRPr lang="zh-CN" altLang="en-US"/>
        </a:p>
      </dgm:t>
    </dgm:pt>
    <dgm:pt modelId="{29769099-5CAE-424C-9037-96E554D9EB70}" type="pres">
      <dgm:prSet presAssocID="{53AEC28E-FD07-9A4C-8CF4-D62FE9DFE7CF}" presName="Name0" presStyleCnt="0">
        <dgm:presLayoutVars>
          <dgm:dir/>
          <dgm:resizeHandles val="exact"/>
        </dgm:presLayoutVars>
      </dgm:prSet>
      <dgm:spPr/>
    </dgm:pt>
    <dgm:pt modelId="{E81D98DC-C4DB-2F4D-9735-B9F85F33A8D3}" type="pres">
      <dgm:prSet presAssocID="{C7BCD432-B8EF-1C4A-AD3F-A1C95E38480A}" presName="node" presStyleLbl="node1" presStyleIdx="0" presStyleCnt="4">
        <dgm:presLayoutVars>
          <dgm:bulletEnabled val="1"/>
        </dgm:presLayoutVars>
      </dgm:prSet>
      <dgm:spPr/>
    </dgm:pt>
    <dgm:pt modelId="{5BF03433-C8C6-D14E-869B-D35366A68F56}" type="pres">
      <dgm:prSet presAssocID="{F4B1C1BD-59F7-EE4D-9A51-042E24EBF3EF}" presName="sibTrans" presStyleLbl="sibTrans2D1" presStyleIdx="0" presStyleCnt="3"/>
      <dgm:spPr/>
    </dgm:pt>
    <dgm:pt modelId="{5267AFB1-5B6F-CA42-987C-422C8F59EE11}" type="pres">
      <dgm:prSet presAssocID="{F4B1C1BD-59F7-EE4D-9A51-042E24EBF3EF}" presName="connectorText" presStyleLbl="sibTrans2D1" presStyleIdx="0" presStyleCnt="3"/>
      <dgm:spPr/>
    </dgm:pt>
    <dgm:pt modelId="{D21F7558-E641-5F4B-BC30-A394CCA9619E}" type="pres">
      <dgm:prSet presAssocID="{DAB11FAC-1738-1A4A-B51C-535630119550}" presName="node" presStyleLbl="node1" presStyleIdx="1" presStyleCnt="4">
        <dgm:presLayoutVars>
          <dgm:bulletEnabled val="1"/>
        </dgm:presLayoutVars>
      </dgm:prSet>
      <dgm:spPr/>
    </dgm:pt>
    <dgm:pt modelId="{19906207-BA21-CB43-8AFB-D6981CC1E6B4}" type="pres">
      <dgm:prSet presAssocID="{D5F28CD2-6131-B248-A584-6142F2CA0A93}" presName="sibTrans" presStyleLbl="sibTrans2D1" presStyleIdx="1" presStyleCnt="3"/>
      <dgm:spPr/>
    </dgm:pt>
    <dgm:pt modelId="{6499C3A2-C556-0748-A79A-716D65CECA60}" type="pres">
      <dgm:prSet presAssocID="{D5F28CD2-6131-B248-A584-6142F2CA0A93}" presName="connectorText" presStyleLbl="sibTrans2D1" presStyleIdx="1" presStyleCnt="3"/>
      <dgm:spPr/>
    </dgm:pt>
    <dgm:pt modelId="{0A5457ED-1674-0C49-BEEE-3B0799E007B1}" type="pres">
      <dgm:prSet presAssocID="{0B6AAFC9-30ED-BB4E-A124-35B2250E2354}" presName="node" presStyleLbl="node1" presStyleIdx="2" presStyleCnt="4">
        <dgm:presLayoutVars>
          <dgm:bulletEnabled val="1"/>
        </dgm:presLayoutVars>
      </dgm:prSet>
      <dgm:spPr/>
    </dgm:pt>
    <dgm:pt modelId="{6B739CC9-F6B6-7F43-9834-AE79654E04AF}" type="pres">
      <dgm:prSet presAssocID="{693F846A-F8F9-1C4E-B84B-7C51EF6A22B7}" presName="sibTrans" presStyleLbl="sibTrans2D1" presStyleIdx="2" presStyleCnt="3"/>
      <dgm:spPr/>
    </dgm:pt>
    <dgm:pt modelId="{E5E4A869-FBC0-E940-882A-8312551E3844}" type="pres">
      <dgm:prSet presAssocID="{693F846A-F8F9-1C4E-B84B-7C51EF6A22B7}" presName="connectorText" presStyleLbl="sibTrans2D1" presStyleIdx="2" presStyleCnt="3"/>
      <dgm:spPr/>
    </dgm:pt>
    <dgm:pt modelId="{E5118DF5-A54F-174B-8797-35F83F6FA9B0}" type="pres">
      <dgm:prSet presAssocID="{A223A72E-5A32-EE46-9791-DA159F865760}" presName="node" presStyleLbl="node1" presStyleIdx="3" presStyleCnt="4">
        <dgm:presLayoutVars>
          <dgm:bulletEnabled val="1"/>
        </dgm:presLayoutVars>
      </dgm:prSet>
      <dgm:spPr/>
    </dgm:pt>
  </dgm:ptLst>
  <dgm:cxnLst>
    <dgm:cxn modelId="{1F0DDD03-3D0A-7D48-B88F-C11F6DB831B1}" srcId="{53AEC28E-FD07-9A4C-8CF4-D62FE9DFE7CF}" destId="{DAB11FAC-1738-1A4A-B51C-535630119550}" srcOrd="1" destOrd="0" parTransId="{32ADEAB3-089B-CB47-9FE4-74AD0FE7CAF8}" sibTransId="{D5F28CD2-6131-B248-A584-6142F2CA0A93}"/>
    <dgm:cxn modelId="{4C27DD1F-35C9-CA40-81B5-6EFD890C24A1}" type="presOf" srcId="{A223A72E-5A32-EE46-9791-DA159F865760}" destId="{E5118DF5-A54F-174B-8797-35F83F6FA9B0}" srcOrd="0" destOrd="0" presId="urn:microsoft.com/office/officeart/2005/8/layout/process1"/>
    <dgm:cxn modelId="{379C3E3A-7456-8D4E-AAA1-88DF9D1F0F2A}" type="presOf" srcId="{53AEC28E-FD07-9A4C-8CF4-D62FE9DFE7CF}" destId="{29769099-5CAE-424C-9037-96E554D9EB70}" srcOrd="0" destOrd="0" presId="urn:microsoft.com/office/officeart/2005/8/layout/process1"/>
    <dgm:cxn modelId="{15F5C03E-F931-264A-A26E-C2F78652D36D}" type="presOf" srcId="{D5F28CD2-6131-B248-A584-6142F2CA0A93}" destId="{6499C3A2-C556-0748-A79A-716D65CECA60}" srcOrd="1" destOrd="0" presId="urn:microsoft.com/office/officeart/2005/8/layout/process1"/>
    <dgm:cxn modelId="{59052053-3592-784D-B479-1E26496B0EBC}" type="presOf" srcId="{DAB11FAC-1738-1A4A-B51C-535630119550}" destId="{D21F7558-E641-5F4B-BC30-A394CCA9619E}" srcOrd="0" destOrd="0" presId="urn:microsoft.com/office/officeart/2005/8/layout/process1"/>
    <dgm:cxn modelId="{3ED1A16C-CAD8-A944-BA52-C32C6B1F0EE8}" type="presOf" srcId="{D5F28CD2-6131-B248-A584-6142F2CA0A93}" destId="{19906207-BA21-CB43-8AFB-D6981CC1E6B4}" srcOrd="0" destOrd="0" presId="urn:microsoft.com/office/officeart/2005/8/layout/process1"/>
    <dgm:cxn modelId="{4FFDE97A-5590-B04A-982D-E71E0DC83FFB}" srcId="{53AEC28E-FD07-9A4C-8CF4-D62FE9DFE7CF}" destId="{0B6AAFC9-30ED-BB4E-A124-35B2250E2354}" srcOrd="2" destOrd="0" parTransId="{F6520545-2F3E-B24A-9A5F-6FBEB594D97F}" sibTransId="{693F846A-F8F9-1C4E-B84B-7C51EF6A22B7}"/>
    <dgm:cxn modelId="{729C6186-E89B-9948-94B7-0D7D27405CDE}" type="presOf" srcId="{0B6AAFC9-30ED-BB4E-A124-35B2250E2354}" destId="{0A5457ED-1674-0C49-BEEE-3B0799E007B1}" srcOrd="0" destOrd="0" presId="urn:microsoft.com/office/officeart/2005/8/layout/process1"/>
    <dgm:cxn modelId="{4A72EEAA-C2D7-164B-BB86-9931A30124D4}" type="presOf" srcId="{F4B1C1BD-59F7-EE4D-9A51-042E24EBF3EF}" destId="{5BF03433-C8C6-D14E-869B-D35366A68F56}" srcOrd="0" destOrd="0" presId="urn:microsoft.com/office/officeart/2005/8/layout/process1"/>
    <dgm:cxn modelId="{95E7CAB2-CB34-1640-B639-2827E18762D8}" type="presOf" srcId="{693F846A-F8F9-1C4E-B84B-7C51EF6A22B7}" destId="{6B739CC9-F6B6-7F43-9834-AE79654E04AF}" srcOrd="0" destOrd="0" presId="urn:microsoft.com/office/officeart/2005/8/layout/process1"/>
    <dgm:cxn modelId="{DE8071BB-7231-C641-AA13-DD52E9C04028}" type="presOf" srcId="{693F846A-F8F9-1C4E-B84B-7C51EF6A22B7}" destId="{E5E4A869-FBC0-E940-882A-8312551E3844}" srcOrd="1" destOrd="0" presId="urn:microsoft.com/office/officeart/2005/8/layout/process1"/>
    <dgm:cxn modelId="{A8ADA5C8-D5EA-7548-BD0D-F7EF020CC543}" type="presOf" srcId="{F4B1C1BD-59F7-EE4D-9A51-042E24EBF3EF}" destId="{5267AFB1-5B6F-CA42-987C-422C8F59EE11}" srcOrd="1" destOrd="0" presId="urn:microsoft.com/office/officeart/2005/8/layout/process1"/>
    <dgm:cxn modelId="{194E38CF-E10F-8245-9412-F3709153BA4A}" type="presOf" srcId="{C7BCD432-B8EF-1C4A-AD3F-A1C95E38480A}" destId="{E81D98DC-C4DB-2F4D-9735-B9F85F33A8D3}" srcOrd="0" destOrd="0" presId="urn:microsoft.com/office/officeart/2005/8/layout/process1"/>
    <dgm:cxn modelId="{EE21A8D7-56D5-3B41-9531-940D5B9BA812}" srcId="{53AEC28E-FD07-9A4C-8CF4-D62FE9DFE7CF}" destId="{A223A72E-5A32-EE46-9791-DA159F865760}" srcOrd="3" destOrd="0" parTransId="{EE94E81C-55B3-4145-8248-3076153369BB}" sibTransId="{D7FFD3E0-E572-9F49-8F78-0C531699CA24}"/>
    <dgm:cxn modelId="{5F3398F0-E2D6-A84B-820B-F10DF79A1140}" srcId="{53AEC28E-FD07-9A4C-8CF4-D62FE9DFE7CF}" destId="{C7BCD432-B8EF-1C4A-AD3F-A1C95E38480A}" srcOrd="0" destOrd="0" parTransId="{1FCA3C7D-4975-B143-B67A-6C1106D7C5C1}" sibTransId="{F4B1C1BD-59F7-EE4D-9A51-042E24EBF3EF}"/>
    <dgm:cxn modelId="{D39ECD31-0BCD-6247-9C97-B48240528A5B}" type="presParOf" srcId="{29769099-5CAE-424C-9037-96E554D9EB70}" destId="{E81D98DC-C4DB-2F4D-9735-B9F85F33A8D3}" srcOrd="0" destOrd="0" presId="urn:microsoft.com/office/officeart/2005/8/layout/process1"/>
    <dgm:cxn modelId="{334E24C8-D531-9C4E-8596-EBBC4E14E20E}" type="presParOf" srcId="{29769099-5CAE-424C-9037-96E554D9EB70}" destId="{5BF03433-C8C6-D14E-869B-D35366A68F56}" srcOrd="1" destOrd="0" presId="urn:microsoft.com/office/officeart/2005/8/layout/process1"/>
    <dgm:cxn modelId="{1CA51323-6B82-8644-9902-6EE6A66C26D9}" type="presParOf" srcId="{5BF03433-C8C6-D14E-869B-D35366A68F56}" destId="{5267AFB1-5B6F-CA42-987C-422C8F59EE11}" srcOrd="0" destOrd="0" presId="urn:microsoft.com/office/officeart/2005/8/layout/process1"/>
    <dgm:cxn modelId="{304AD6E3-41DD-8647-8CEA-B9D78713C54E}" type="presParOf" srcId="{29769099-5CAE-424C-9037-96E554D9EB70}" destId="{D21F7558-E641-5F4B-BC30-A394CCA9619E}" srcOrd="2" destOrd="0" presId="urn:microsoft.com/office/officeart/2005/8/layout/process1"/>
    <dgm:cxn modelId="{351778D0-06CF-544F-A6DC-12F8950E5BB0}" type="presParOf" srcId="{29769099-5CAE-424C-9037-96E554D9EB70}" destId="{19906207-BA21-CB43-8AFB-D6981CC1E6B4}" srcOrd="3" destOrd="0" presId="urn:microsoft.com/office/officeart/2005/8/layout/process1"/>
    <dgm:cxn modelId="{C5755B79-06A7-AB44-8641-D20A790273B4}" type="presParOf" srcId="{19906207-BA21-CB43-8AFB-D6981CC1E6B4}" destId="{6499C3A2-C556-0748-A79A-716D65CECA60}" srcOrd="0" destOrd="0" presId="urn:microsoft.com/office/officeart/2005/8/layout/process1"/>
    <dgm:cxn modelId="{7661CD74-6801-1B4D-9A59-C0833863503E}" type="presParOf" srcId="{29769099-5CAE-424C-9037-96E554D9EB70}" destId="{0A5457ED-1674-0C49-BEEE-3B0799E007B1}" srcOrd="4" destOrd="0" presId="urn:microsoft.com/office/officeart/2005/8/layout/process1"/>
    <dgm:cxn modelId="{4B11C0E9-989B-BD4C-816E-E68494AACAF2}" type="presParOf" srcId="{29769099-5CAE-424C-9037-96E554D9EB70}" destId="{6B739CC9-F6B6-7F43-9834-AE79654E04AF}" srcOrd="5" destOrd="0" presId="urn:microsoft.com/office/officeart/2005/8/layout/process1"/>
    <dgm:cxn modelId="{47057957-2F39-FB4F-9F78-0729F60DE23F}" type="presParOf" srcId="{6B739CC9-F6B6-7F43-9834-AE79654E04AF}" destId="{E5E4A869-FBC0-E940-882A-8312551E3844}" srcOrd="0" destOrd="0" presId="urn:microsoft.com/office/officeart/2005/8/layout/process1"/>
    <dgm:cxn modelId="{FEB0FC11-998A-6841-A0BC-02DBD9A39F13}" type="presParOf" srcId="{29769099-5CAE-424C-9037-96E554D9EB70}" destId="{E5118DF5-A54F-174B-8797-35F83F6FA9B0}"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A22E08-6B80-BA49-BE4C-68B40065B5FF}" type="doc">
      <dgm:prSet loTypeId="urn:microsoft.com/office/officeart/2005/8/layout/vList2" loCatId="process" qsTypeId="urn:microsoft.com/office/officeart/2005/8/quickstyle/simple1" qsCatId="simple" csTypeId="urn:microsoft.com/office/officeart/2005/8/colors/accent1_2" csCatId="accent1" phldr="1"/>
      <dgm:spPr/>
      <dgm:t>
        <a:bodyPr/>
        <a:lstStyle/>
        <a:p>
          <a:endParaRPr lang="zh-CN" altLang="en-US"/>
        </a:p>
      </dgm:t>
    </dgm:pt>
    <dgm:pt modelId="{1A43F0C6-D141-FD4D-8CE6-F4F1B03845EA}">
      <dgm:prSet phldrT="[文本]" custT="1"/>
      <dgm:spPr>
        <a:solidFill>
          <a:schemeClr val="accent4">
            <a:lumMod val="40000"/>
            <a:lumOff val="60000"/>
          </a:schemeClr>
        </a:solidFill>
      </dgm:spPr>
      <dgm:t>
        <a:bodyPr/>
        <a:lstStyle/>
        <a:p>
          <a:pPr algn="ctr"/>
          <a:r>
            <a:rPr lang="en-US" altLang="zh-CN" sz="1400" dirty="0">
              <a:solidFill>
                <a:schemeClr val="tx1"/>
              </a:solidFill>
            </a:rPr>
            <a:t>Choosing</a:t>
          </a:r>
          <a:r>
            <a:rPr lang="zh-CN" altLang="en-US" sz="1400" dirty="0">
              <a:solidFill>
                <a:schemeClr val="tx1"/>
              </a:solidFill>
            </a:rPr>
            <a:t> </a:t>
          </a:r>
          <a:r>
            <a:rPr lang="en-US" altLang="zh-CN" sz="1400" dirty="0">
              <a:solidFill>
                <a:schemeClr val="tx1"/>
              </a:solidFill>
            </a:rPr>
            <a:t>3s</a:t>
          </a:r>
          <a:r>
            <a:rPr lang="zh-CN" altLang="en-US" sz="1400" dirty="0">
              <a:solidFill>
                <a:schemeClr val="tx1"/>
              </a:solidFill>
            </a:rPr>
            <a:t> </a:t>
          </a:r>
          <a:r>
            <a:rPr lang="en-US" altLang="zh-CN" sz="1400" dirty="0">
              <a:solidFill>
                <a:schemeClr val="tx1"/>
              </a:solidFill>
            </a:rPr>
            <a:t>as</a:t>
          </a:r>
          <a:r>
            <a:rPr lang="zh-CN" altLang="en-US" sz="1400" dirty="0">
              <a:solidFill>
                <a:schemeClr val="tx1"/>
              </a:solidFill>
            </a:rPr>
            <a:t> </a:t>
          </a:r>
          <a:r>
            <a:rPr lang="en-US" altLang="zh-CN" sz="1400" dirty="0">
              <a:solidFill>
                <a:schemeClr val="tx1"/>
              </a:solidFill>
            </a:rPr>
            <a:t>the</a:t>
          </a:r>
          <a:r>
            <a:rPr lang="zh-CN" altLang="en-US" sz="1400" dirty="0">
              <a:solidFill>
                <a:schemeClr val="tx1"/>
              </a:solidFill>
            </a:rPr>
            <a:t> </a:t>
          </a:r>
          <a:r>
            <a:rPr lang="en-US" altLang="zh-CN" sz="1400" dirty="0">
              <a:solidFill>
                <a:schemeClr val="tx1"/>
              </a:solidFill>
            </a:rPr>
            <a:t>interval</a:t>
          </a:r>
          <a:r>
            <a:rPr lang="zh-CN" altLang="en-US" sz="1400" dirty="0">
              <a:solidFill>
                <a:schemeClr val="tx1"/>
              </a:solidFill>
            </a:rPr>
            <a:t> </a:t>
          </a:r>
          <a:r>
            <a:rPr lang="en-US" altLang="zh-CN" sz="1400" dirty="0">
              <a:solidFill>
                <a:schemeClr val="tx1"/>
              </a:solidFill>
            </a:rPr>
            <a:t>of input</a:t>
          </a:r>
          <a:r>
            <a:rPr lang="zh-CN" altLang="en-US" sz="1400" dirty="0">
              <a:solidFill>
                <a:schemeClr val="tx1"/>
              </a:solidFill>
            </a:rPr>
            <a:t> </a:t>
          </a:r>
          <a:r>
            <a:rPr lang="en-US" altLang="zh-CN" sz="1400" dirty="0">
              <a:solidFill>
                <a:schemeClr val="tx1"/>
              </a:solidFill>
            </a:rPr>
            <a:t>features</a:t>
          </a:r>
        </a:p>
        <a:p>
          <a:pPr algn="ctr"/>
          <a:r>
            <a:rPr lang="en-US" altLang="zh-CN" sz="1400" dirty="0">
              <a:solidFill>
                <a:schemeClr val="tx1"/>
              </a:solidFill>
            </a:rPr>
            <a:t>Predicting</a:t>
          </a:r>
          <a:r>
            <a:rPr lang="zh-CN" altLang="en-US" sz="1400" dirty="0">
              <a:solidFill>
                <a:schemeClr val="tx1"/>
              </a:solidFill>
            </a:rPr>
            <a:t> </a:t>
          </a:r>
          <a:r>
            <a:rPr lang="en-US" altLang="zh-CN" sz="1400" dirty="0">
              <a:solidFill>
                <a:schemeClr val="tx1"/>
              </a:solidFill>
            </a:rPr>
            <a:t>1min</a:t>
          </a:r>
          <a:r>
            <a:rPr lang="zh-CN" altLang="en-US" sz="1400" dirty="0">
              <a:solidFill>
                <a:schemeClr val="tx1"/>
              </a:solidFill>
            </a:rPr>
            <a:t> </a:t>
          </a:r>
          <a:r>
            <a:rPr lang="en-US" altLang="zh-CN" sz="1400" dirty="0">
              <a:solidFill>
                <a:schemeClr val="tx1"/>
              </a:solidFill>
            </a:rPr>
            <a:t>trend(price up or down or stable)</a:t>
          </a:r>
          <a:r>
            <a:rPr lang="zh-CN" altLang="en-US" sz="1400" dirty="0">
              <a:solidFill>
                <a:schemeClr val="tx1"/>
              </a:solidFill>
            </a:rPr>
            <a:t> </a:t>
          </a:r>
          <a:r>
            <a:rPr lang="en-US" altLang="zh-CN" sz="1400" dirty="0">
              <a:solidFill>
                <a:schemeClr val="tx1"/>
              </a:solidFill>
            </a:rPr>
            <a:t>of price</a:t>
          </a:r>
          <a:r>
            <a:rPr lang="zh-CN" altLang="en-US" sz="1400" dirty="0">
              <a:solidFill>
                <a:schemeClr val="tx1"/>
              </a:solidFill>
            </a:rPr>
            <a:t> </a:t>
          </a:r>
          <a:r>
            <a:rPr lang="en-US" altLang="zh-CN" sz="1400" dirty="0">
              <a:solidFill>
                <a:schemeClr val="tx1"/>
              </a:solidFill>
            </a:rPr>
            <a:t>every</a:t>
          </a:r>
          <a:r>
            <a:rPr lang="zh-CN" altLang="en-US" sz="1400" dirty="0">
              <a:solidFill>
                <a:schemeClr val="tx1"/>
              </a:solidFill>
            </a:rPr>
            <a:t> </a:t>
          </a:r>
          <a:r>
            <a:rPr lang="en-US" altLang="zh-CN" sz="1400" dirty="0">
              <a:solidFill>
                <a:schemeClr val="tx1"/>
              </a:solidFill>
            </a:rPr>
            <a:t>3s</a:t>
          </a:r>
          <a:endParaRPr lang="zh-CN" altLang="en-US" sz="1400" dirty="0">
            <a:solidFill>
              <a:schemeClr val="tx1"/>
            </a:solidFill>
          </a:endParaRPr>
        </a:p>
      </dgm:t>
    </dgm:pt>
    <dgm:pt modelId="{31D47015-A6D3-5148-996A-23A44761BB5D}" type="parTrans" cxnId="{41F32171-01B2-D747-B3C7-6447903D8892}">
      <dgm:prSet/>
      <dgm:spPr/>
      <dgm:t>
        <a:bodyPr/>
        <a:lstStyle/>
        <a:p>
          <a:endParaRPr lang="zh-CN" altLang="en-US"/>
        </a:p>
      </dgm:t>
    </dgm:pt>
    <dgm:pt modelId="{250C3B88-6B27-D140-9F3D-08618BBAF023}" type="sibTrans" cxnId="{41F32171-01B2-D747-B3C7-6447903D8892}">
      <dgm:prSet/>
      <dgm:spPr/>
      <dgm:t>
        <a:bodyPr/>
        <a:lstStyle/>
        <a:p>
          <a:endParaRPr lang="zh-CN" altLang="en-US"/>
        </a:p>
      </dgm:t>
    </dgm:pt>
    <dgm:pt modelId="{F1FCFEE7-B5ED-4541-919F-E4511525B1FE}">
      <dgm:prSet phldrT="[文本]"/>
      <dgm:spPr/>
      <dgm:t>
        <a:bodyPr/>
        <a:lstStyle/>
        <a:p>
          <a:pPr algn="l"/>
          <a:endParaRPr lang="zh-CN" altLang="en-US" dirty="0"/>
        </a:p>
      </dgm:t>
    </dgm:pt>
    <dgm:pt modelId="{DAED6248-5BDB-2342-BCA7-504C969E4148}" type="parTrans" cxnId="{BBFB103E-2705-3648-ACEA-F8A7E3AAD8C2}">
      <dgm:prSet/>
      <dgm:spPr/>
      <dgm:t>
        <a:bodyPr/>
        <a:lstStyle/>
        <a:p>
          <a:endParaRPr lang="zh-CN" altLang="en-US"/>
        </a:p>
      </dgm:t>
    </dgm:pt>
    <dgm:pt modelId="{DEEC3174-57EA-2044-895C-98A9F81D78EA}" type="sibTrans" cxnId="{BBFB103E-2705-3648-ACEA-F8A7E3AAD8C2}">
      <dgm:prSet/>
      <dgm:spPr/>
      <dgm:t>
        <a:bodyPr/>
        <a:lstStyle/>
        <a:p>
          <a:endParaRPr lang="zh-CN" altLang="en-US"/>
        </a:p>
      </dgm:t>
    </dgm:pt>
    <mc:AlternateContent xmlns:mc="http://schemas.openxmlformats.org/markup-compatibility/2006" xmlns:a14="http://schemas.microsoft.com/office/drawing/2010/main">
      <mc:Choice Requires="a14">
        <dgm:pt modelId="{A0A303ED-7B02-4442-B4A2-92449BB14C23}">
          <dgm:prSet phldrT="[文本]"/>
          <dgm:spPr>
            <a:solidFill>
              <a:schemeClr val="accent4">
                <a:lumMod val="40000"/>
                <a:lumOff val="60000"/>
              </a:schemeClr>
            </a:solidFill>
          </dgm:spPr>
          <dgm:t>
            <a:bodyPr/>
            <a:lstStyle/>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Up(1): </a:t>
              </a:r>
              <a14:m>
                <m:oMath xmlns:m="http://schemas.openxmlformats.org/officeDocument/2006/math">
                  <m:f>
                    <m:fPr>
                      <m:ctrlPr>
                        <a:rPr lang="en-US" altLang="zh-CN" i="1" smtClean="0">
                          <a:solidFill>
                            <a:schemeClr val="tx1"/>
                          </a:solidFill>
                          <a:latin typeface="Cambria Math" panose="02040503050406030204" pitchFamily="18" charset="0"/>
                        </a:rPr>
                      </m:ctrlPr>
                    </m:fPr>
                    <m:num>
                      <m:r>
                        <m:rPr>
                          <m:sty m:val="p"/>
                        </m:rPr>
                        <a:rPr lang="en-US" altLang="zh-CN" smtClean="0">
                          <a:solidFill>
                            <a:schemeClr val="tx1"/>
                          </a:solidFill>
                          <a:latin typeface="Cambria Math" panose="02040503050406030204" pitchFamily="18" charset="0"/>
                        </a:rPr>
                        <m:t>Return</m:t>
                      </m:r>
                    </m:num>
                    <m:den>
                      <m:r>
                        <m:rPr>
                          <m:sty m:val="p"/>
                        </m:rPr>
                        <a:rPr lang="en-US" altLang="zh-CN" smtClean="0">
                          <a:solidFill>
                            <a:schemeClr val="tx1"/>
                          </a:solidFill>
                          <a:latin typeface="Cambria Math" panose="02040503050406030204" pitchFamily="18" charset="0"/>
                        </a:rPr>
                        <m:t>max</m:t>
                      </m:r>
                      <m:r>
                        <a:rPr lang="en-US" altLang="zh-CN" smtClean="0">
                          <a:solidFill>
                            <a:schemeClr val="tx1"/>
                          </a:solidFill>
                          <a:latin typeface="Cambria Math" panose="02040503050406030204" pitchFamily="18" charset="0"/>
                        </a:rPr>
                        <m:t>_</m:t>
                      </m:r>
                      <m:r>
                        <m:rPr>
                          <m:sty m:val="p"/>
                        </m:rPr>
                        <a:rPr lang="en-US" altLang="zh-CN" smtClean="0">
                          <a:solidFill>
                            <a:schemeClr val="tx1"/>
                          </a:solidFill>
                          <a:latin typeface="Cambria Math" panose="02040503050406030204" pitchFamily="18" charset="0"/>
                        </a:rPr>
                        <m:t>return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train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or</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test</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set</m:t>
                      </m:r>
                    </m:den>
                  </m:f>
                  <m:r>
                    <a:rPr lang="en-US" altLang="zh-CN" b="0" i="1" smtClean="0">
                      <a:solidFill>
                        <a:schemeClr val="tx1"/>
                      </a:solidFill>
                      <a:latin typeface="Cambria Math" panose="02040503050406030204" pitchFamily="18" charset="0"/>
                    </a:rPr>
                    <m:t>&gt;</m:t>
                  </m:r>
                </m:oMath>
              </a14:m>
              <a:r>
                <a:rPr lang="en-US" altLang="zh-CN" dirty="0">
                  <a:solidFill>
                    <a:schemeClr val="tx1"/>
                  </a:solidFill>
                </a:rPr>
                <a:t> 0.005</a:t>
              </a:r>
            </a:p>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Stable(0): </a:t>
              </a:r>
              <a:r>
                <a:rPr lang="en-US" altLang="zh-CN" dirty="0">
                  <a:solidFill>
                    <a:schemeClr val="tx1"/>
                  </a:solidFill>
                </a:rPr>
                <a:t>-0.005 &lt;  </a:t>
              </a:r>
              <a14:m>
                <m:oMath xmlns:m="http://schemas.openxmlformats.org/officeDocument/2006/math">
                  <m:f>
                    <m:fPr>
                      <m:ctrlPr>
                        <a:rPr lang="en-US" altLang="zh-CN" i="1" smtClean="0">
                          <a:solidFill>
                            <a:schemeClr val="tx1"/>
                          </a:solidFill>
                          <a:latin typeface="Cambria Math" panose="02040503050406030204" pitchFamily="18" charset="0"/>
                        </a:rPr>
                      </m:ctrlPr>
                    </m:fPr>
                    <m:num>
                      <m:r>
                        <m:rPr>
                          <m:sty m:val="p"/>
                        </m:rPr>
                        <a:rPr lang="en-US" altLang="zh-CN" smtClean="0">
                          <a:solidFill>
                            <a:schemeClr val="tx1"/>
                          </a:solidFill>
                          <a:latin typeface="Cambria Math" panose="02040503050406030204" pitchFamily="18" charset="0"/>
                        </a:rPr>
                        <m:t>Return</m:t>
                      </m:r>
                    </m:num>
                    <m:den>
                      <m:r>
                        <m:rPr>
                          <m:sty m:val="p"/>
                        </m:rPr>
                        <a:rPr lang="en-US" altLang="zh-CN" smtClean="0">
                          <a:solidFill>
                            <a:schemeClr val="tx1"/>
                          </a:solidFill>
                          <a:latin typeface="Cambria Math" panose="02040503050406030204" pitchFamily="18" charset="0"/>
                        </a:rPr>
                        <m:t>max</m:t>
                      </m:r>
                      <m:r>
                        <a:rPr lang="en-US" altLang="zh-CN" smtClean="0">
                          <a:solidFill>
                            <a:schemeClr val="tx1"/>
                          </a:solidFill>
                          <a:latin typeface="Cambria Math" panose="02040503050406030204" pitchFamily="18" charset="0"/>
                        </a:rPr>
                        <m:t>_</m:t>
                      </m:r>
                      <m:r>
                        <m:rPr>
                          <m:sty m:val="p"/>
                        </m:rPr>
                        <a:rPr lang="en-US" altLang="zh-CN" smtClean="0">
                          <a:solidFill>
                            <a:schemeClr val="tx1"/>
                          </a:solidFill>
                          <a:latin typeface="Cambria Math" panose="02040503050406030204" pitchFamily="18" charset="0"/>
                        </a:rPr>
                        <m:t>return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train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or</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test</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set</m:t>
                      </m:r>
                    </m:den>
                  </m:f>
                </m:oMath>
              </a14:m>
              <a:r>
                <a:rPr lang="en-US" altLang="zh-CN" dirty="0">
                  <a:solidFill>
                    <a:schemeClr val="tx1"/>
                  </a:solidFill>
                </a:rPr>
                <a:t> &lt; 0.005</a:t>
              </a:r>
            </a:p>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Down(-1): </a:t>
              </a:r>
              <a14:m>
                <m:oMath xmlns:m="http://schemas.openxmlformats.org/officeDocument/2006/math">
                  <m:f>
                    <m:fPr>
                      <m:ctrlPr>
                        <a:rPr lang="en-US" altLang="zh-CN" i="1" smtClean="0">
                          <a:solidFill>
                            <a:schemeClr val="tx1"/>
                          </a:solidFill>
                          <a:latin typeface="Cambria Math" panose="02040503050406030204" pitchFamily="18" charset="0"/>
                        </a:rPr>
                      </m:ctrlPr>
                    </m:fPr>
                    <m:num>
                      <m:r>
                        <m:rPr>
                          <m:sty m:val="p"/>
                        </m:rPr>
                        <a:rPr lang="en-US" altLang="zh-CN" smtClean="0">
                          <a:solidFill>
                            <a:schemeClr val="tx1"/>
                          </a:solidFill>
                          <a:latin typeface="Cambria Math" panose="02040503050406030204" pitchFamily="18" charset="0"/>
                        </a:rPr>
                        <m:t>Return</m:t>
                      </m:r>
                    </m:num>
                    <m:den>
                      <m:r>
                        <m:rPr>
                          <m:sty m:val="p"/>
                        </m:rPr>
                        <a:rPr lang="en-US" altLang="zh-CN" smtClean="0">
                          <a:solidFill>
                            <a:schemeClr val="tx1"/>
                          </a:solidFill>
                          <a:latin typeface="Cambria Math" panose="02040503050406030204" pitchFamily="18" charset="0"/>
                        </a:rPr>
                        <m:t>max</m:t>
                      </m:r>
                      <m:r>
                        <a:rPr lang="en-US" altLang="zh-CN" smtClean="0">
                          <a:solidFill>
                            <a:schemeClr val="tx1"/>
                          </a:solidFill>
                          <a:latin typeface="Cambria Math" panose="02040503050406030204" pitchFamily="18" charset="0"/>
                        </a:rPr>
                        <m:t>_</m:t>
                      </m:r>
                      <m:r>
                        <m:rPr>
                          <m:sty m:val="p"/>
                        </m:rPr>
                        <a:rPr lang="en-US" altLang="zh-CN" smtClean="0">
                          <a:solidFill>
                            <a:schemeClr val="tx1"/>
                          </a:solidFill>
                          <a:latin typeface="Cambria Math" panose="02040503050406030204" pitchFamily="18" charset="0"/>
                        </a:rPr>
                        <m:t>return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train</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or</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test</m:t>
                      </m:r>
                      <m:r>
                        <a:rPr lang="en-US" altLang="zh-CN" smtClean="0">
                          <a:solidFill>
                            <a:schemeClr val="tx1"/>
                          </a:solidFill>
                          <a:latin typeface="Cambria Math" panose="02040503050406030204" pitchFamily="18" charset="0"/>
                        </a:rPr>
                        <m:t> </m:t>
                      </m:r>
                      <m:r>
                        <m:rPr>
                          <m:sty m:val="p"/>
                        </m:rPr>
                        <a:rPr lang="en-US" altLang="zh-CN" smtClean="0">
                          <a:solidFill>
                            <a:schemeClr val="tx1"/>
                          </a:solidFill>
                          <a:latin typeface="Cambria Math" panose="02040503050406030204" pitchFamily="18" charset="0"/>
                        </a:rPr>
                        <m:t>set</m:t>
                      </m:r>
                    </m:den>
                  </m:f>
                  <m:r>
                    <a:rPr lang="en-US" altLang="zh-CN" b="0" i="1" smtClean="0">
                      <a:solidFill>
                        <a:schemeClr val="tx1"/>
                      </a:solidFill>
                      <a:latin typeface="Cambria Math" panose="02040503050406030204" pitchFamily="18" charset="0"/>
                    </a:rPr>
                    <m:t>&lt;</m:t>
                  </m:r>
                </m:oMath>
              </a14:m>
              <a:r>
                <a:rPr lang="en-US" altLang="zh-CN" dirty="0">
                  <a:solidFill>
                    <a:schemeClr val="tx1"/>
                  </a:solidFill>
                </a:rPr>
                <a:t> -0.005</a:t>
              </a:r>
              <a:endParaRPr lang="zh-CN" altLang="en-US" dirty="0">
                <a:solidFill>
                  <a:schemeClr val="tx1"/>
                </a:solidFill>
              </a:endParaRPr>
            </a:p>
          </dgm:t>
        </dgm:pt>
      </mc:Choice>
      <mc:Fallback xmlns="">
        <dgm:pt modelId="{A0A303ED-7B02-4442-B4A2-92449BB14C23}">
          <dgm:prSet phldrT="[文本]"/>
          <dgm:spPr>
            <a:solidFill>
              <a:schemeClr val="accent4">
                <a:lumMod val="40000"/>
                <a:lumOff val="60000"/>
              </a:schemeClr>
            </a:solidFill>
          </dgm:spPr>
          <dgm:t>
            <a:bodyPr/>
            <a:lstStyle/>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Up(1): </a:t>
              </a:r>
              <a:r>
                <a:rPr lang="en-US" altLang="zh-CN" i="0">
                  <a:solidFill>
                    <a:schemeClr val="tx1"/>
                  </a:solidFill>
                  <a:latin typeface="Cambria Math" panose="02040503050406030204" pitchFamily="18" charset="0"/>
                </a:rPr>
                <a:t>Return/(max_return in train or test set)</a:t>
              </a:r>
              <a:r>
                <a:rPr lang="en-US" altLang="zh-CN" b="0" i="0">
                  <a:solidFill>
                    <a:schemeClr val="tx1"/>
                  </a:solidFill>
                  <a:latin typeface="Cambria Math" panose="02040503050406030204" pitchFamily="18" charset="0"/>
                </a:rPr>
                <a:t>&gt;</a:t>
              </a:r>
              <a:r>
                <a:rPr lang="en-US" altLang="zh-CN" dirty="0">
                  <a:solidFill>
                    <a:schemeClr val="tx1"/>
                  </a:solidFill>
                </a:rPr>
                <a:t> 0.005</a:t>
              </a:r>
            </a:p>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Stable(0): </a:t>
              </a:r>
              <a:r>
                <a:rPr lang="en-US" altLang="zh-CN" dirty="0">
                  <a:solidFill>
                    <a:schemeClr val="tx1"/>
                  </a:solidFill>
                </a:rPr>
                <a:t>-0.005 &lt;  </a:t>
              </a:r>
              <a:r>
                <a:rPr lang="en-US" altLang="zh-CN" i="0">
                  <a:solidFill>
                    <a:schemeClr val="tx1"/>
                  </a:solidFill>
                  <a:latin typeface="Cambria Math" panose="02040503050406030204" pitchFamily="18" charset="0"/>
                </a:rPr>
                <a:t>Return/(max_return in train or test set)</a:t>
              </a:r>
              <a:r>
                <a:rPr lang="en-US" altLang="zh-CN" dirty="0">
                  <a:solidFill>
                    <a:schemeClr val="tx1"/>
                  </a:solidFill>
                </a:rPr>
                <a:t> &lt; 0.005</a:t>
              </a:r>
            </a:p>
            <a:p>
              <a:pPr algn="ctr"/>
              <a:r>
                <a:rPr lang="en-US" altLang="zh-CN" b="1" dirty="0">
                  <a:solidFill>
                    <a:schemeClr val="tx1"/>
                  </a:solidFill>
                </a:rPr>
                <a:t>Price</a:t>
              </a:r>
              <a:r>
                <a:rPr lang="zh-CN" altLang="en-US" b="1" dirty="0">
                  <a:solidFill>
                    <a:schemeClr val="tx1"/>
                  </a:solidFill>
                </a:rPr>
                <a:t> </a:t>
              </a:r>
              <a:r>
                <a:rPr lang="en-US" altLang="zh-CN" b="1" dirty="0">
                  <a:solidFill>
                    <a:schemeClr val="tx1"/>
                  </a:solidFill>
                </a:rPr>
                <a:t>Down(-1): </a:t>
              </a:r>
              <a:r>
                <a:rPr lang="en-US" altLang="zh-CN" i="0">
                  <a:solidFill>
                    <a:schemeClr val="tx1"/>
                  </a:solidFill>
                  <a:latin typeface="Cambria Math" panose="02040503050406030204" pitchFamily="18" charset="0"/>
                </a:rPr>
                <a:t>Return/(max_return in train or test set)</a:t>
              </a:r>
              <a:r>
                <a:rPr lang="en-US" altLang="zh-CN" b="0" i="0">
                  <a:solidFill>
                    <a:schemeClr val="tx1"/>
                  </a:solidFill>
                  <a:latin typeface="Cambria Math" panose="02040503050406030204" pitchFamily="18" charset="0"/>
                </a:rPr>
                <a:t>&lt;</a:t>
              </a:r>
              <a:r>
                <a:rPr lang="en-US" altLang="zh-CN" dirty="0">
                  <a:solidFill>
                    <a:schemeClr val="tx1"/>
                  </a:solidFill>
                </a:rPr>
                <a:t> -0.005</a:t>
              </a:r>
              <a:endParaRPr lang="zh-CN" altLang="en-US" dirty="0">
                <a:solidFill>
                  <a:schemeClr val="tx1"/>
                </a:solidFill>
              </a:endParaRPr>
            </a:p>
          </dgm:t>
        </dgm:pt>
      </mc:Fallback>
    </mc:AlternateContent>
    <dgm:pt modelId="{F7AA4444-8C7A-B448-95A4-AC18300DE7FA}" type="parTrans" cxnId="{80C35E14-4733-704F-A809-39EC7D054056}">
      <dgm:prSet/>
      <dgm:spPr/>
      <dgm:t>
        <a:bodyPr/>
        <a:lstStyle/>
        <a:p>
          <a:endParaRPr lang="zh-CN" altLang="en-US"/>
        </a:p>
      </dgm:t>
    </dgm:pt>
    <dgm:pt modelId="{3192C58A-7F10-F943-9C90-1B11310C2C97}" type="sibTrans" cxnId="{80C35E14-4733-704F-A809-39EC7D054056}">
      <dgm:prSet/>
      <dgm:spPr/>
      <dgm:t>
        <a:bodyPr/>
        <a:lstStyle/>
        <a:p>
          <a:endParaRPr lang="zh-CN" altLang="en-US"/>
        </a:p>
      </dgm:t>
    </dgm:pt>
    <dgm:pt modelId="{C9039487-D8D9-0446-A278-EF19C43D7980}">
      <dgm:prSet phldrT="[文本]"/>
      <dgm:spPr/>
      <dgm:t>
        <a:bodyPr/>
        <a:lstStyle/>
        <a:p>
          <a:endParaRPr lang="zh-CN" altLang="en-US" dirty="0"/>
        </a:p>
      </dgm:t>
    </dgm:pt>
    <dgm:pt modelId="{6C43EC5E-24CE-0D43-A3A3-28FB01F0BA4F}" type="parTrans" cxnId="{965B1E1C-E70E-054A-999E-D2DB0E381696}">
      <dgm:prSet/>
      <dgm:spPr/>
      <dgm:t>
        <a:bodyPr/>
        <a:lstStyle/>
        <a:p>
          <a:endParaRPr lang="zh-CN" altLang="en-US"/>
        </a:p>
      </dgm:t>
    </dgm:pt>
    <dgm:pt modelId="{52A7E526-E116-CA4E-97FC-329DCEBEA4AB}" type="sibTrans" cxnId="{965B1E1C-E70E-054A-999E-D2DB0E381696}">
      <dgm:prSet/>
      <dgm:spPr/>
      <dgm:t>
        <a:bodyPr/>
        <a:lstStyle/>
        <a:p>
          <a:endParaRPr lang="zh-CN" altLang="en-US"/>
        </a:p>
      </dgm:t>
    </dgm:pt>
    <dgm:pt modelId="{59DC242D-ED13-C44F-A2E8-B271E1C89149}">
      <dgm:prSet custT="1"/>
      <dgm:spPr>
        <a:solidFill>
          <a:schemeClr val="accent4">
            <a:lumMod val="40000"/>
            <a:lumOff val="60000"/>
          </a:schemeClr>
        </a:solidFill>
      </dgm:spPr>
      <dgm:t>
        <a:bodyPr/>
        <a:lstStyle/>
        <a:p>
          <a:r>
            <a:rPr lang="en-US" altLang="zh-CN" sz="1400" b="1" dirty="0">
              <a:solidFill>
                <a:schemeClr val="tx1"/>
              </a:solidFill>
            </a:rPr>
            <a:t>Investor risk preference [a, b] and max long c: </a:t>
          </a:r>
          <a:r>
            <a:rPr lang="en-US" altLang="zh-CN" sz="1400" b="0" dirty="0">
              <a:solidFill>
                <a:schemeClr val="tx1"/>
              </a:solidFill>
            </a:rPr>
            <a:t>W</a:t>
          </a:r>
          <a:r>
            <a:rPr lang="en-US" altLang="zh-CN" sz="1400" dirty="0">
              <a:solidFill>
                <a:schemeClr val="tx1"/>
              </a:solidFill>
            </a:rPr>
            <a:t>hen prediction is stable(0), we generate a random number between 0 and 1. If the random number is less than a, long the index. If the random number is larger than b, short the index. [a, b] is given by investors. The total long size should be less</a:t>
          </a:r>
          <a:r>
            <a:rPr lang="zh-CN" altLang="en-US" sz="1400" dirty="0">
              <a:solidFill>
                <a:schemeClr val="tx1"/>
              </a:solidFill>
            </a:rPr>
            <a:t> </a:t>
          </a:r>
          <a:r>
            <a:rPr lang="en-US" altLang="zh-CN" sz="1400" dirty="0">
              <a:solidFill>
                <a:schemeClr val="tx1"/>
              </a:solidFill>
            </a:rPr>
            <a:t>than c.</a:t>
          </a:r>
          <a:endParaRPr lang="zh-CN" altLang="en-US" sz="1400" dirty="0">
            <a:solidFill>
              <a:schemeClr val="tx1"/>
            </a:solidFill>
          </a:endParaRPr>
        </a:p>
      </dgm:t>
    </dgm:pt>
    <dgm:pt modelId="{EA972D98-4D0A-A449-BBA5-78DA13F37DAD}" type="parTrans" cxnId="{FF5F9C9D-B785-F248-B5A6-C342E060B9B2}">
      <dgm:prSet/>
      <dgm:spPr/>
      <dgm:t>
        <a:bodyPr/>
        <a:lstStyle/>
        <a:p>
          <a:endParaRPr lang="zh-CN" altLang="en-US"/>
        </a:p>
      </dgm:t>
    </dgm:pt>
    <dgm:pt modelId="{15B3AD33-0CBA-114A-BACD-4989847C851C}" type="sibTrans" cxnId="{FF5F9C9D-B785-F248-B5A6-C342E060B9B2}">
      <dgm:prSet/>
      <dgm:spPr/>
      <dgm:t>
        <a:bodyPr/>
        <a:lstStyle/>
        <a:p>
          <a:endParaRPr lang="zh-CN" altLang="en-US"/>
        </a:p>
      </dgm:t>
    </dgm:pt>
    <dgm:pt modelId="{5CA382DD-9176-2243-B88B-2A2BF064306B}" type="pres">
      <dgm:prSet presAssocID="{D2A22E08-6B80-BA49-BE4C-68B40065B5FF}" presName="linear" presStyleCnt="0">
        <dgm:presLayoutVars>
          <dgm:animLvl val="lvl"/>
          <dgm:resizeHandles val="exact"/>
        </dgm:presLayoutVars>
      </dgm:prSet>
      <dgm:spPr/>
    </dgm:pt>
    <dgm:pt modelId="{A5B8E17D-0FDC-5845-ADEA-8306AA4A1F1A}" type="pres">
      <dgm:prSet presAssocID="{1A43F0C6-D141-FD4D-8CE6-F4F1B03845EA}" presName="parentText" presStyleLbl="node1" presStyleIdx="0" presStyleCnt="3" custLinFactNeighborX="187" custLinFactNeighborY="9280">
        <dgm:presLayoutVars>
          <dgm:chMax val="0"/>
          <dgm:bulletEnabled val="1"/>
        </dgm:presLayoutVars>
      </dgm:prSet>
      <dgm:spPr/>
    </dgm:pt>
    <dgm:pt modelId="{A2F95AB7-4C99-8441-A000-9F3276CE668B}" type="pres">
      <dgm:prSet presAssocID="{1A43F0C6-D141-FD4D-8CE6-F4F1B03845EA}" presName="childText" presStyleLbl="revTx" presStyleIdx="0" presStyleCnt="2">
        <dgm:presLayoutVars>
          <dgm:bulletEnabled val="1"/>
        </dgm:presLayoutVars>
      </dgm:prSet>
      <dgm:spPr/>
    </dgm:pt>
    <dgm:pt modelId="{77FF8C9B-1327-784B-97F3-A3979B42E9AC}" type="pres">
      <dgm:prSet presAssocID="{A0A303ED-7B02-4442-B4A2-92449BB14C23}" presName="parentText" presStyleLbl="node1" presStyleIdx="1" presStyleCnt="3">
        <dgm:presLayoutVars>
          <dgm:chMax val="0"/>
          <dgm:bulletEnabled val="1"/>
        </dgm:presLayoutVars>
      </dgm:prSet>
      <dgm:spPr/>
    </dgm:pt>
    <dgm:pt modelId="{5130F83C-1746-004B-8F3B-A6CAF343A168}" type="pres">
      <dgm:prSet presAssocID="{A0A303ED-7B02-4442-B4A2-92449BB14C23}" presName="childText" presStyleLbl="revTx" presStyleIdx="1" presStyleCnt="2">
        <dgm:presLayoutVars>
          <dgm:bulletEnabled val="1"/>
        </dgm:presLayoutVars>
      </dgm:prSet>
      <dgm:spPr/>
    </dgm:pt>
    <dgm:pt modelId="{F0728E3E-400B-674F-9EEE-39B095FA44E1}" type="pres">
      <dgm:prSet presAssocID="{59DC242D-ED13-C44F-A2E8-B271E1C89149}" presName="parentText" presStyleLbl="node1" presStyleIdx="2" presStyleCnt="3">
        <dgm:presLayoutVars>
          <dgm:chMax val="0"/>
          <dgm:bulletEnabled val="1"/>
        </dgm:presLayoutVars>
      </dgm:prSet>
      <dgm:spPr/>
    </dgm:pt>
  </dgm:ptLst>
  <dgm:cxnLst>
    <dgm:cxn modelId="{BDB11A13-4F0C-8A44-9518-AE19C0EFD104}" type="presOf" srcId="{F1FCFEE7-B5ED-4541-919F-E4511525B1FE}" destId="{A2F95AB7-4C99-8441-A000-9F3276CE668B}" srcOrd="0" destOrd="0" presId="urn:microsoft.com/office/officeart/2005/8/layout/vList2"/>
    <dgm:cxn modelId="{80C35E14-4733-704F-A809-39EC7D054056}" srcId="{D2A22E08-6B80-BA49-BE4C-68B40065B5FF}" destId="{A0A303ED-7B02-4442-B4A2-92449BB14C23}" srcOrd="1" destOrd="0" parTransId="{F7AA4444-8C7A-B448-95A4-AC18300DE7FA}" sibTransId="{3192C58A-7F10-F943-9C90-1B11310C2C97}"/>
    <dgm:cxn modelId="{965B1E1C-E70E-054A-999E-D2DB0E381696}" srcId="{A0A303ED-7B02-4442-B4A2-92449BB14C23}" destId="{C9039487-D8D9-0446-A278-EF19C43D7980}" srcOrd="0" destOrd="0" parTransId="{6C43EC5E-24CE-0D43-A3A3-28FB01F0BA4F}" sibTransId="{52A7E526-E116-CA4E-97FC-329DCEBEA4AB}"/>
    <dgm:cxn modelId="{F0C68538-A906-4447-BA7E-5C6D147CC5DC}" type="presOf" srcId="{D2A22E08-6B80-BA49-BE4C-68B40065B5FF}" destId="{5CA382DD-9176-2243-B88B-2A2BF064306B}" srcOrd="0" destOrd="0" presId="urn:microsoft.com/office/officeart/2005/8/layout/vList2"/>
    <dgm:cxn modelId="{BBFB103E-2705-3648-ACEA-F8A7E3AAD8C2}" srcId="{1A43F0C6-D141-FD4D-8CE6-F4F1B03845EA}" destId="{F1FCFEE7-B5ED-4541-919F-E4511525B1FE}" srcOrd="0" destOrd="0" parTransId="{DAED6248-5BDB-2342-BCA7-504C969E4148}" sibTransId="{DEEC3174-57EA-2044-895C-98A9F81D78EA}"/>
    <dgm:cxn modelId="{2844EF56-2727-D340-B5C2-0BE8180EFCB3}" type="presOf" srcId="{C9039487-D8D9-0446-A278-EF19C43D7980}" destId="{5130F83C-1746-004B-8F3B-A6CAF343A168}" srcOrd="0" destOrd="0" presId="urn:microsoft.com/office/officeart/2005/8/layout/vList2"/>
    <dgm:cxn modelId="{5B6DB36A-BE9B-A947-B9EF-89206C35D277}" type="presOf" srcId="{A0A303ED-7B02-4442-B4A2-92449BB14C23}" destId="{77FF8C9B-1327-784B-97F3-A3979B42E9AC}" srcOrd="0" destOrd="0" presId="urn:microsoft.com/office/officeart/2005/8/layout/vList2"/>
    <dgm:cxn modelId="{41F32171-01B2-D747-B3C7-6447903D8892}" srcId="{D2A22E08-6B80-BA49-BE4C-68B40065B5FF}" destId="{1A43F0C6-D141-FD4D-8CE6-F4F1B03845EA}" srcOrd="0" destOrd="0" parTransId="{31D47015-A6D3-5148-996A-23A44761BB5D}" sibTransId="{250C3B88-6B27-D140-9F3D-08618BBAF023}"/>
    <dgm:cxn modelId="{09FBCE86-59B0-CE4F-86CE-85DD37DC8593}" type="presOf" srcId="{1A43F0C6-D141-FD4D-8CE6-F4F1B03845EA}" destId="{A5B8E17D-0FDC-5845-ADEA-8306AA4A1F1A}" srcOrd="0" destOrd="0" presId="urn:microsoft.com/office/officeart/2005/8/layout/vList2"/>
    <dgm:cxn modelId="{FF5F9C9D-B785-F248-B5A6-C342E060B9B2}" srcId="{D2A22E08-6B80-BA49-BE4C-68B40065B5FF}" destId="{59DC242D-ED13-C44F-A2E8-B271E1C89149}" srcOrd="2" destOrd="0" parTransId="{EA972D98-4D0A-A449-BBA5-78DA13F37DAD}" sibTransId="{15B3AD33-0CBA-114A-BACD-4989847C851C}"/>
    <dgm:cxn modelId="{C82648F1-5E1E-9C4D-872C-C6523DC26A55}" type="presOf" srcId="{59DC242D-ED13-C44F-A2E8-B271E1C89149}" destId="{F0728E3E-400B-674F-9EEE-39B095FA44E1}" srcOrd="0" destOrd="0" presId="urn:microsoft.com/office/officeart/2005/8/layout/vList2"/>
    <dgm:cxn modelId="{91179E98-C2DE-D248-9830-E51DDC3B89FF}" type="presParOf" srcId="{5CA382DD-9176-2243-B88B-2A2BF064306B}" destId="{A5B8E17D-0FDC-5845-ADEA-8306AA4A1F1A}" srcOrd="0" destOrd="0" presId="urn:microsoft.com/office/officeart/2005/8/layout/vList2"/>
    <dgm:cxn modelId="{2EEE1010-B838-5047-AC71-1D73CFBBD7AC}" type="presParOf" srcId="{5CA382DD-9176-2243-B88B-2A2BF064306B}" destId="{A2F95AB7-4C99-8441-A000-9F3276CE668B}" srcOrd="1" destOrd="0" presId="urn:microsoft.com/office/officeart/2005/8/layout/vList2"/>
    <dgm:cxn modelId="{A1C98E06-F9E8-C647-A433-997AFC6DA4B0}" type="presParOf" srcId="{5CA382DD-9176-2243-B88B-2A2BF064306B}" destId="{77FF8C9B-1327-784B-97F3-A3979B42E9AC}" srcOrd="2" destOrd="0" presId="urn:microsoft.com/office/officeart/2005/8/layout/vList2"/>
    <dgm:cxn modelId="{B6B4E1CD-C878-954E-9584-3669ED73404E}" type="presParOf" srcId="{5CA382DD-9176-2243-B88B-2A2BF064306B}" destId="{5130F83C-1746-004B-8F3B-A6CAF343A168}" srcOrd="3" destOrd="0" presId="urn:microsoft.com/office/officeart/2005/8/layout/vList2"/>
    <dgm:cxn modelId="{D82CA5DF-2027-7D4B-9C5B-146940E38BD5}" type="presParOf" srcId="{5CA382DD-9176-2243-B88B-2A2BF064306B}" destId="{F0728E3E-400B-674F-9EEE-39B095FA44E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A22E08-6B80-BA49-BE4C-68B40065B5FF}" type="doc">
      <dgm:prSet loTypeId="urn:microsoft.com/office/officeart/2005/8/layout/vList2" loCatId="process" qsTypeId="urn:microsoft.com/office/officeart/2005/8/quickstyle/simple1" qsCatId="simple" csTypeId="urn:microsoft.com/office/officeart/2005/8/colors/accent1_2" csCatId="accent1" phldr="1"/>
      <dgm:spPr/>
      <dgm:t>
        <a:bodyPr/>
        <a:lstStyle/>
        <a:p>
          <a:endParaRPr lang="zh-CN" altLang="en-US"/>
        </a:p>
      </dgm:t>
    </dgm:pt>
    <dgm:pt modelId="{1A43F0C6-D141-FD4D-8CE6-F4F1B03845EA}">
      <dgm:prSet phldrT="[文本]" custT="1"/>
      <dgm:spPr>
        <a:solidFill>
          <a:schemeClr val="accent4">
            <a:lumMod val="40000"/>
            <a:lumOff val="60000"/>
          </a:schemeClr>
        </a:solidFill>
      </dgm:spPr>
      <dgm:t>
        <a:bodyPr/>
        <a:lstStyle/>
        <a:p>
          <a:pPr algn="ctr"/>
          <a:r>
            <a:rPr lang="en-US" altLang="zh-CN" sz="1400" dirty="0">
              <a:solidFill>
                <a:schemeClr val="tx1"/>
              </a:solidFill>
            </a:rPr>
            <a:t>Choosing</a:t>
          </a:r>
          <a:r>
            <a:rPr lang="zh-CN" altLang="en-US" sz="1400" dirty="0">
              <a:solidFill>
                <a:schemeClr val="tx1"/>
              </a:solidFill>
            </a:rPr>
            <a:t> </a:t>
          </a:r>
          <a:r>
            <a:rPr lang="en-US" altLang="zh-CN" sz="1400" dirty="0">
              <a:solidFill>
                <a:schemeClr val="tx1"/>
              </a:solidFill>
            </a:rPr>
            <a:t>3s</a:t>
          </a:r>
          <a:r>
            <a:rPr lang="zh-CN" altLang="en-US" sz="1400" dirty="0">
              <a:solidFill>
                <a:schemeClr val="tx1"/>
              </a:solidFill>
            </a:rPr>
            <a:t> </a:t>
          </a:r>
          <a:r>
            <a:rPr lang="en-US" altLang="zh-CN" sz="1400" dirty="0">
              <a:solidFill>
                <a:schemeClr val="tx1"/>
              </a:solidFill>
            </a:rPr>
            <a:t>as</a:t>
          </a:r>
          <a:r>
            <a:rPr lang="zh-CN" altLang="en-US" sz="1400" dirty="0">
              <a:solidFill>
                <a:schemeClr val="tx1"/>
              </a:solidFill>
            </a:rPr>
            <a:t> </a:t>
          </a:r>
          <a:r>
            <a:rPr lang="en-US" altLang="zh-CN" sz="1400" dirty="0">
              <a:solidFill>
                <a:schemeClr val="tx1"/>
              </a:solidFill>
            </a:rPr>
            <a:t>the</a:t>
          </a:r>
          <a:r>
            <a:rPr lang="zh-CN" altLang="en-US" sz="1400" dirty="0">
              <a:solidFill>
                <a:schemeClr val="tx1"/>
              </a:solidFill>
            </a:rPr>
            <a:t> </a:t>
          </a:r>
          <a:r>
            <a:rPr lang="en-US" altLang="zh-CN" sz="1400" dirty="0">
              <a:solidFill>
                <a:schemeClr val="tx1"/>
              </a:solidFill>
            </a:rPr>
            <a:t>interval</a:t>
          </a:r>
          <a:r>
            <a:rPr lang="zh-CN" altLang="en-US" sz="1400" dirty="0">
              <a:solidFill>
                <a:schemeClr val="tx1"/>
              </a:solidFill>
            </a:rPr>
            <a:t> </a:t>
          </a:r>
          <a:r>
            <a:rPr lang="en-US" altLang="zh-CN" sz="1400" dirty="0">
              <a:solidFill>
                <a:schemeClr val="tx1"/>
              </a:solidFill>
            </a:rPr>
            <a:t>of input</a:t>
          </a:r>
          <a:r>
            <a:rPr lang="zh-CN" altLang="en-US" sz="1400" dirty="0">
              <a:solidFill>
                <a:schemeClr val="tx1"/>
              </a:solidFill>
            </a:rPr>
            <a:t> </a:t>
          </a:r>
          <a:r>
            <a:rPr lang="en-US" altLang="zh-CN" sz="1400" dirty="0">
              <a:solidFill>
                <a:schemeClr val="tx1"/>
              </a:solidFill>
            </a:rPr>
            <a:t>features</a:t>
          </a:r>
        </a:p>
        <a:p>
          <a:pPr algn="ctr"/>
          <a:r>
            <a:rPr lang="en-US" altLang="zh-CN" sz="1400" dirty="0">
              <a:solidFill>
                <a:schemeClr val="tx1"/>
              </a:solidFill>
            </a:rPr>
            <a:t>Predicting</a:t>
          </a:r>
          <a:r>
            <a:rPr lang="zh-CN" altLang="en-US" sz="1400" dirty="0">
              <a:solidFill>
                <a:schemeClr val="tx1"/>
              </a:solidFill>
            </a:rPr>
            <a:t> </a:t>
          </a:r>
          <a:r>
            <a:rPr lang="en-US" altLang="zh-CN" sz="1400" dirty="0">
              <a:solidFill>
                <a:schemeClr val="tx1"/>
              </a:solidFill>
            </a:rPr>
            <a:t>1min</a:t>
          </a:r>
          <a:r>
            <a:rPr lang="zh-CN" altLang="en-US" sz="1400" dirty="0">
              <a:solidFill>
                <a:schemeClr val="tx1"/>
              </a:solidFill>
            </a:rPr>
            <a:t> </a:t>
          </a:r>
          <a:r>
            <a:rPr lang="en-US" altLang="zh-CN" sz="1400" dirty="0">
              <a:solidFill>
                <a:schemeClr val="tx1"/>
              </a:solidFill>
            </a:rPr>
            <a:t>trend(price up or down or stable)</a:t>
          </a:r>
          <a:r>
            <a:rPr lang="zh-CN" altLang="en-US" sz="1400" dirty="0">
              <a:solidFill>
                <a:schemeClr val="tx1"/>
              </a:solidFill>
            </a:rPr>
            <a:t> </a:t>
          </a:r>
          <a:r>
            <a:rPr lang="en-US" altLang="zh-CN" sz="1400" dirty="0">
              <a:solidFill>
                <a:schemeClr val="tx1"/>
              </a:solidFill>
            </a:rPr>
            <a:t>of price</a:t>
          </a:r>
          <a:r>
            <a:rPr lang="zh-CN" altLang="en-US" sz="1400" dirty="0">
              <a:solidFill>
                <a:schemeClr val="tx1"/>
              </a:solidFill>
            </a:rPr>
            <a:t> </a:t>
          </a:r>
          <a:r>
            <a:rPr lang="en-US" altLang="zh-CN" sz="1400" dirty="0">
              <a:solidFill>
                <a:schemeClr val="tx1"/>
              </a:solidFill>
            </a:rPr>
            <a:t>every</a:t>
          </a:r>
          <a:r>
            <a:rPr lang="zh-CN" altLang="en-US" sz="1400" dirty="0">
              <a:solidFill>
                <a:schemeClr val="tx1"/>
              </a:solidFill>
            </a:rPr>
            <a:t> </a:t>
          </a:r>
          <a:r>
            <a:rPr lang="en-US" altLang="zh-CN" sz="1400" dirty="0">
              <a:solidFill>
                <a:schemeClr val="tx1"/>
              </a:solidFill>
            </a:rPr>
            <a:t>3s</a:t>
          </a:r>
          <a:endParaRPr lang="zh-CN" altLang="en-US" sz="1400" dirty="0">
            <a:solidFill>
              <a:schemeClr val="tx1"/>
            </a:solidFill>
          </a:endParaRPr>
        </a:p>
      </dgm:t>
    </dgm:pt>
    <dgm:pt modelId="{31D47015-A6D3-5148-996A-23A44761BB5D}" type="parTrans" cxnId="{41F32171-01B2-D747-B3C7-6447903D8892}">
      <dgm:prSet/>
      <dgm:spPr/>
      <dgm:t>
        <a:bodyPr/>
        <a:lstStyle/>
        <a:p>
          <a:endParaRPr lang="zh-CN" altLang="en-US"/>
        </a:p>
      </dgm:t>
    </dgm:pt>
    <dgm:pt modelId="{250C3B88-6B27-D140-9F3D-08618BBAF023}" type="sibTrans" cxnId="{41F32171-01B2-D747-B3C7-6447903D8892}">
      <dgm:prSet/>
      <dgm:spPr/>
      <dgm:t>
        <a:bodyPr/>
        <a:lstStyle/>
        <a:p>
          <a:endParaRPr lang="zh-CN" altLang="en-US"/>
        </a:p>
      </dgm:t>
    </dgm:pt>
    <dgm:pt modelId="{F1FCFEE7-B5ED-4541-919F-E4511525B1FE}">
      <dgm:prSet phldrT="[文本]"/>
      <dgm:spPr/>
      <dgm:t>
        <a:bodyPr/>
        <a:lstStyle/>
        <a:p>
          <a:pPr algn="l"/>
          <a:endParaRPr lang="zh-CN" altLang="en-US" dirty="0"/>
        </a:p>
      </dgm:t>
    </dgm:pt>
    <dgm:pt modelId="{DAED6248-5BDB-2342-BCA7-504C969E4148}" type="parTrans" cxnId="{BBFB103E-2705-3648-ACEA-F8A7E3AAD8C2}">
      <dgm:prSet/>
      <dgm:spPr/>
      <dgm:t>
        <a:bodyPr/>
        <a:lstStyle/>
        <a:p>
          <a:endParaRPr lang="zh-CN" altLang="en-US"/>
        </a:p>
      </dgm:t>
    </dgm:pt>
    <dgm:pt modelId="{DEEC3174-57EA-2044-895C-98A9F81D78EA}" type="sibTrans" cxnId="{BBFB103E-2705-3648-ACEA-F8A7E3AAD8C2}">
      <dgm:prSet/>
      <dgm:spPr/>
      <dgm:t>
        <a:bodyPr/>
        <a:lstStyle/>
        <a:p>
          <a:endParaRPr lang="zh-CN" altLang="en-US"/>
        </a:p>
      </dgm:t>
    </dgm:pt>
    <dgm:pt modelId="{A0A303ED-7B02-4442-B4A2-92449BB14C23}">
      <dgm:prSet phldrT="[文本]"/>
      <dgm:spPr>
        <a:blipFill>
          <a:blip xmlns:r="http://schemas.openxmlformats.org/officeDocument/2006/relationships" r:embed="rId1"/>
          <a:stretch>
            <a:fillRect/>
          </a:stretch>
        </a:blipFill>
      </dgm:spPr>
      <dgm:t>
        <a:bodyPr/>
        <a:lstStyle/>
        <a:p>
          <a:r>
            <a:rPr lang="zh-CN" altLang="en-US">
              <a:noFill/>
            </a:rPr>
            <a:t> </a:t>
          </a:r>
        </a:p>
      </dgm:t>
    </dgm:pt>
    <dgm:pt modelId="{F7AA4444-8C7A-B448-95A4-AC18300DE7FA}" type="parTrans" cxnId="{80C35E14-4733-704F-A809-39EC7D054056}">
      <dgm:prSet/>
      <dgm:spPr/>
      <dgm:t>
        <a:bodyPr/>
        <a:lstStyle/>
        <a:p>
          <a:endParaRPr lang="zh-CN" altLang="en-US"/>
        </a:p>
      </dgm:t>
    </dgm:pt>
    <dgm:pt modelId="{3192C58A-7F10-F943-9C90-1B11310C2C97}" type="sibTrans" cxnId="{80C35E14-4733-704F-A809-39EC7D054056}">
      <dgm:prSet/>
      <dgm:spPr/>
      <dgm:t>
        <a:bodyPr/>
        <a:lstStyle/>
        <a:p>
          <a:endParaRPr lang="zh-CN" altLang="en-US"/>
        </a:p>
      </dgm:t>
    </dgm:pt>
    <dgm:pt modelId="{C9039487-D8D9-0446-A278-EF19C43D7980}">
      <dgm:prSet phldrT="[文本]"/>
      <dgm:spPr/>
      <dgm:t>
        <a:bodyPr/>
        <a:lstStyle/>
        <a:p>
          <a:endParaRPr lang="zh-CN" altLang="en-US" dirty="0"/>
        </a:p>
      </dgm:t>
    </dgm:pt>
    <dgm:pt modelId="{6C43EC5E-24CE-0D43-A3A3-28FB01F0BA4F}" type="parTrans" cxnId="{965B1E1C-E70E-054A-999E-D2DB0E381696}">
      <dgm:prSet/>
      <dgm:spPr/>
      <dgm:t>
        <a:bodyPr/>
        <a:lstStyle/>
        <a:p>
          <a:endParaRPr lang="zh-CN" altLang="en-US"/>
        </a:p>
      </dgm:t>
    </dgm:pt>
    <dgm:pt modelId="{52A7E526-E116-CA4E-97FC-329DCEBEA4AB}" type="sibTrans" cxnId="{965B1E1C-E70E-054A-999E-D2DB0E381696}">
      <dgm:prSet/>
      <dgm:spPr/>
      <dgm:t>
        <a:bodyPr/>
        <a:lstStyle/>
        <a:p>
          <a:endParaRPr lang="zh-CN" altLang="en-US"/>
        </a:p>
      </dgm:t>
    </dgm:pt>
    <dgm:pt modelId="{59DC242D-ED13-C44F-A2E8-B271E1C89149}">
      <dgm:prSet custT="1"/>
      <dgm:spPr>
        <a:solidFill>
          <a:schemeClr val="accent4">
            <a:lumMod val="40000"/>
            <a:lumOff val="60000"/>
          </a:schemeClr>
        </a:solidFill>
      </dgm:spPr>
      <dgm:t>
        <a:bodyPr/>
        <a:lstStyle/>
        <a:p>
          <a:r>
            <a:rPr lang="en-US" altLang="zh-CN" sz="1400" b="1" dirty="0">
              <a:solidFill>
                <a:schemeClr val="tx1"/>
              </a:solidFill>
            </a:rPr>
            <a:t>Investor risk preference [a, b] and max long c: </a:t>
          </a:r>
          <a:r>
            <a:rPr lang="en-US" altLang="zh-CN" sz="1400" b="0" dirty="0">
              <a:solidFill>
                <a:schemeClr val="tx1"/>
              </a:solidFill>
            </a:rPr>
            <a:t>W</a:t>
          </a:r>
          <a:r>
            <a:rPr lang="en-US" altLang="zh-CN" sz="1400" dirty="0">
              <a:solidFill>
                <a:schemeClr val="tx1"/>
              </a:solidFill>
            </a:rPr>
            <a:t>hen prediction is stable(0), we generate a random number between 0 and 1. If the random number is less than a, long the index. If the random number is larger than b, short the index. [a, b] is given by investors. The total long size should be less</a:t>
          </a:r>
          <a:r>
            <a:rPr lang="zh-CN" altLang="en-US" sz="1400" dirty="0">
              <a:solidFill>
                <a:schemeClr val="tx1"/>
              </a:solidFill>
            </a:rPr>
            <a:t> </a:t>
          </a:r>
          <a:r>
            <a:rPr lang="en-US" altLang="zh-CN" sz="1400" dirty="0">
              <a:solidFill>
                <a:schemeClr val="tx1"/>
              </a:solidFill>
            </a:rPr>
            <a:t>than c.</a:t>
          </a:r>
          <a:endParaRPr lang="zh-CN" altLang="en-US" sz="1400" dirty="0">
            <a:solidFill>
              <a:schemeClr val="tx1"/>
            </a:solidFill>
          </a:endParaRPr>
        </a:p>
      </dgm:t>
    </dgm:pt>
    <dgm:pt modelId="{EA972D98-4D0A-A449-BBA5-78DA13F37DAD}" type="parTrans" cxnId="{FF5F9C9D-B785-F248-B5A6-C342E060B9B2}">
      <dgm:prSet/>
      <dgm:spPr/>
      <dgm:t>
        <a:bodyPr/>
        <a:lstStyle/>
        <a:p>
          <a:endParaRPr lang="zh-CN" altLang="en-US"/>
        </a:p>
      </dgm:t>
    </dgm:pt>
    <dgm:pt modelId="{15B3AD33-0CBA-114A-BACD-4989847C851C}" type="sibTrans" cxnId="{FF5F9C9D-B785-F248-B5A6-C342E060B9B2}">
      <dgm:prSet/>
      <dgm:spPr/>
      <dgm:t>
        <a:bodyPr/>
        <a:lstStyle/>
        <a:p>
          <a:endParaRPr lang="zh-CN" altLang="en-US"/>
        </a:p>
      </dgm:t>
    </dgm:pt>
    <dgm:pt modelId="{5CA382DD-9176-2243-B88B-2A2BF064306B}" type="pres">
      <dgm:prSet presAssocID="{D2A22E08-6B80-BA49-BE4C-68B40065B5FF}" presName="linear" presStyleCnt="0">
        <dgm:presLayoutVars>
          <dgm:animLvl val="lvl"/>
          <dgm:resizeHandles val="exact"/>
        </dgm:presLayoutVars>
      </dgm:prSet>
      <dgm:spPr/>
    </dgm:pt>
    <dgm:pt modelId="{A5B8E17D-0FDC-5845-ADEA-8306AA4A1F1A}" type="pres">
      <dgm:prSet presAssocID="{1A43F0C6-D141-FD4D-8CE6-F4F1B03845EA}" presName="parentText" presStyleLbl="node1" presStyleIdx="0" presStyleCnt="3" custLinFactNeighborX="187" custLinFactNeighborY="9280">
        <dgm:presLayoutVars>
          <dgm:chMax val="0"/>
          <dgm:bulletEnabled val="1"/>
        </dgm:presLayoutVars>
      </dgm:prSet>
      <dgm:spPr/>
    </dgm:pt>
    <dgm:pt modelId="{A2F95AB7-4C99-8441-A000-9F3276CE668B}" type="pres">
      <dgm:prSet presAssocID="{1A43F0C6-D141-FD4D-8CE6-F4F1B03845EA}" presName="childText" presStyleLbl="revTx" presStyleIdx="0" presStyleCnt="2">
        <dgm:presLayoutVars>
          <dgm:bulletEnabled val="1"/>
        </dgm:presLayoutVars>
      </dgm:prSet>
      <dgm:spPr/>
    </dgm:pt>
    <dgm:pt modelId="{77FF8C9B-1327-784B-97F3-A3979B42E9AC}" type="pres">
      <dgm:prSet presAssocID="{A0A303ED-7B02-4442-B4A2-92449BB14C23}" presName="parentText" presStyleLbl="node1" presStyleIdx="1" presStyleCnt="3">
        <dgm:presLayoutVars>
          <dgm:chMax val="0"/>
          <dgm:bulletEnabled val="1"/>
        </dgm:presLayoutVars>
      </dgm:prSet>
      <dgm:spPr/>
    </dgm:pt>
    <dgm:pt modelId="{5130F83C-1746-004B-8F3B-A6CAF343A168}" type="pres">
      <dgm:prSet presAssocID="{A0A303ED-7B02-4442-B4A2-92449BB14C23}" presName="childText" presStyleLbl="revTx" presStyleIdx="1" presStyleCnt="2">
        <dgm:presLayoutVars>
          <dgm:bulletEnabled val="1"/>
        </dgm:presLayoutVars>
      </dgm:prSet>
      <dgm:spPr/>
    </dgm:pt>
    <dgm:pt modelId="{F0728E3E-400B-674F-9EEE-39B095FA44E1}" type="pres">
      <dgm:prSet presAssocID="{59DC242D-ED13-C44F-A2E8-B271E1C89149}" presName="parentText" presStyleLbl="node1" presStyleIdx="2" presStyleCnt="3">
        <dgm:presLayoutVars>
          <dgm:chMax val="0"/>
          <dgm:bulletEnabled val="1"/>
        </dgm:presLayoutVars>
      </dgm:prSet>
      <dgm:spPr/>
    </dgm:pt>
  </dgm:ptLst>
  <dgm:cxnLst>
    <dgm:cxn modelId="{BDB11A13-4F0C-8A44-9518-AE19C0EFD104}" type="presOf" srcId="{F1FCFEE7-B5ED-4541-919F-E4511525B1FE}" destId="{A2F95AB7-4C99-8441-A000-9F3276CE668B}" srcOrd="0" destOrd="0" presId="urn:microsoft.com/office/officeart/2005/8/layout/vList2"/>
    <dgm:cxn modelId="{80C35E14-4733-704F-A809-39EC7D054056}" srcId="{D2A22E08-6B80-BA49-BE4C-68B40065B5FF}" destId="{A0A303ED-7B02-4442-B4A2-92449BB14C23}" srcOrd="1" destOrd="0" parTransId="{F7AA4444-8C7A-B448-95A4-AC18300DE7FA}" sibTransId="{3192C58A-7F10-F943-9C90-1B11310C2C97}"/>
    <dgm:cxn modelId="{965B1E1C-E70E-054A-999E-D2DB0E381696}" srcId="{A0A303ED-7B02-4442-B4A2-92449BB14C23}" destId="{C9039487-D8D9-0446-A278-EF19C43D7980}" srcOrd="0" destOrd="0" parTransId="{6C43EC5E-24CE-0D43-A3A3-28FB01F0BA4F}" sibTransId="{52A7E526-E116-CA4E-97FC-329DCEBEA4AB}"/>
    <dgm:cxn modelId="{F0C68538-A906-4447-BA7E-5C6D147CC5DC}" type="presOf" srcId="{D2A22E08-6B80-BA49-BE4C-68B40065B5FF}" destId="{5CA382DD-9176-2243-B88B-2A2BF064306B}" srcOrd="0" destOrd="0" presId="urn:microsoft.com/office/officeart/2005/8/layout/vList2"/>
    <dgm:cxn modelId="{BBFB103E-2705-3648-ACEA-F8A7E3AAD8C2}" srcId="{1A43F0C6-D141-FD4D-8CE6-F4F1B03845EA}" destId="{F1FCFEE7-B5ED-4541-919F-E4511525B1FE}" srcOrd="0" destOrd="0" parTransId="{DAED6248-5BDB-2342-BCA7-504C969E4148}" sibTransId="{DEEC3174-57EA-2044-895C-98A9F81D78EA}"/>
    <dgm:cxn modelId="{2844EF56-2727-D340-B5C2-0BE8180EFCB3}" type="presOf" srcId="{C9039487-D8D9-0446-A278-EF19C43D7980}" destId="{5130F83C-1746-004B-8F3B-A6CAF343A168}" srcOrd="0" destOrd="0" presId="urn:microsoft.com/office/officeart/2005/8/layout/vList2"/>
    <dgm:cxn modelId="{5B6DB36A-BE9B-A947-B9EF-89206C35D277}" type="presOf" srcId="{A0A303ED-7B02-4442-B4A2-92449BB14C23}" destId="{77FF8C9B-1327-784B-97F3-A3979B42E9AC}" srcOrd="0" destOrd="0" presId="urn:microsoft.com/office/officeart/2005/8/layout/vList2"/>
    <dgm:cxn modelId="{41F32171-01B2-D747-B3C7-6447903D8892}" srcId="{D2A22E08-6B80-BA49-BE4C-68B40065B5FF}" destId="{1A43F0C6-D141-FD4D-8CE6-F4F1B03845EA}" srcOrd="0" destOrd="0" parTransId="{31D47015-A6D3-5148-996A-23A44761BB5D}" sibTransId="{250C3B88-6B27-D140-9F3D-08618BBAF023}"/>
    <dgm:cxn modelId="{09FBCE86-59B0-CE4F-86CE-85DD37DC8593}" type="presOf" srcId="{1A43F0C6-D141-FD4D-8CE6-F4F1B03845EA}" destId="{A5B8E17D-0FDC-5845-ADEA-8306AA4A1F1A}" srcOrd="0" destOrd="0" presId="urn:microsoft.com/office/officeart/2005/8/layout/vList2"/>
    <dgm:cxn modelId="{FF5F9C9D-B785-F248-B5A6-C342E060B9B2}" srcId="{D2A22E08-6B80-BA49-BE4C-68B40065B5FF}" destId="{59DC242D-ED13-C44F-A2E8-B271E1C89149}" srcOrd="2" destOrd="0" parTransId="{EA972D98-4D0A-A449-BBA5-78DA13F37DAD}" sibTransId="{15B3AD33-0CBA-114A-BACD-4989847C851C}"/>
    <dgm:cxn modelId="{C82648F1-5E1E-9C4D-872C-C6523DC26A55}" type="presOf" srcId="{59DC242D-ED13-C44F-A2E8-B271E1C89149}" destId="{F0728E3E-400B-674F-9EEE-39B095FA44E1}" srcOrd="0" destOrd="0" presId="urn:microsoft.com/office/officeart/2005/8/layout/vList2"/>
    <dgm:cxn modelId="{91179E98-C2DE-D248-9830-E51DDC3B89FF}" type="presParOf" srcId="{5CA382DD-9176-2243-B88B-2A2BF064306B}" destId="{A5B8E17D-0FDC-5845-ADEA-8306AA4A1F1A}" srcOrd="0" destOrd="0" presId="urn:microsoft.com/office/officeart/2005/8/layout/vList2"/>
    <dgm:cxn modelId="{2EEE1010-B838-5047-AC71-1D73CFBBD7AC}" type="presParOf" srcId="{5CA382DD-9176-2243-B88B-2A2BF064306B}" destId="{A2F95AB7-4C99-8441-A000-9F3276CE668B}" srcOrd="1" destOrd="0" presId="urn:microsoft.com/office/officeart/2005/8/layout/vList2"/>
    <dgm:cxn modelId="{A1C98E06-F9E8-C647-A433-997AFC6DA4B0}" type="presParOf" srcId="{5CA382DD-9176-2243-B88B-2A2BF064306B}" destId="{77FF8C9B-1327-784B-97F3-A3979B42E9AC}" srcOrd="2" destOrd="0" presId="urn:microsoft.com/office/officeart/2005/8/layout/vList2"/>
    <dgm:cxn modelId="{B6B4E1CD-C878-954E-9584-3669ED73404E}" type="presParOf" srcId="{5CA382DD-9176-2243-B88B-2A2BF064306B}" destId="{5130F83C-1746-004B-8F3B-A6CAF343A168}" srcOrd="3" destOrd="0" presId="urn:microsoft.com/office/officeart/2005/8/layout/vList2"/>
    <dgm:cxn modelId="{D82CA5DF-2027-7D4B-9C5B-146940E38BD5}" type="presParOf" srcId="{5CA382DD-9176-2243-B88B-2A2BF064306B}" destId="{F0728E3E-400B-674F-9EEE-39B095FA44E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782C-59BA-45A4-89D3-7DED61AA6B09}">
      <dsp:nvSpPr>
        <dsp:cNvPr id="0" name=""/>
        <dsp:cNvSpPr/>
      </dsp:nvSpPr>
      <dsp:spPr>
        <a:xfrm>
          <a:off x="528785" y="1330549"/>
          <a:ext cx="1093303" cy="1093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E52F52-56A2-4B26-B47F-1044E422185B}">
      <dsp:nvSpPr>
        <dsp:cNvPr id="0" name=""/>
        <dsp:cNvSpPr/>
      </dsp:nvSpPr>
      <dsp:spPr>
        <a:xfrm>
          <a:off x="0" y="2811573"/>
          <a:ext cx="2348425" cy="878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Light" panose="020F0302020204030204" pitchFamily="34" charset="0"/>
              <a:cs typeface="Calibri Light" panose="020F0302020204030204" pitchFamily="34" charset="0"/>
            </a:rPr>
            <a:t>LSTM introduces the memory cell - unit of computation that replaces traditional artificial neurons in the hidden layer of the network</a:t>
          </a:r>
        </a:p>
      </dsp:txBody>
      <dsp:txXfrm>
        <a:off x="0" y="2811573"/>
        <a:ext cx="2348425" cy="878432"/>
      </dsp:txXfrm>
    </dsp:sp>
    <dsp:sp modelId="{49D0940E-8508-4585-8025-480A5C8A93CB}">
      <dsp:nvSpPr>
        <dsp:cNvPr id="0" name=""/>
        <dsp:cNvSpPr/>
      </dsp:nvSpPr>
      <dsp:spPr>
        <a:xfrm>
          <a:off x="3398042" y="1455010"/>
          <a:ext cx="1093303" cy="1093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E786E-0C3C-46D0-8BA0-C391A2A7FE30}">
      <dsp:nvSpPr>
        <dsp:cNvPr id="0" name=""/>
        <dsp:cNvSpPr/>
      </dsp:nvSpPr>
      <dsp:spPr>
        <a:xfrm>
          <a:off x="2733002" y="2918706"/>
          <a:ext cx="2429564" cy="878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Light" panose="020F0302020204030204" pitchFamily="34" charset="0"/>
              <a:cs typeface="Calibri Light" panose="020F0302020204030204" pitchFamily="34" charset="0"/>
            </a:rPr>
            <a:t>With these memory cells, networks are able to effectively associate memories and input remote in time</a:t>
          </a:r>
        </a:p>
      </dsp:txBody>
      <dsp:txXfrm>
        <a:off x="2733002" y="2918706"/>
        <a:ext cx="2429564" cy="878432"/>
      </dsp:txXfrm>
    </dsp:sp>
    <dsp:sp modelId="{7D38761A-6019-446E-89B2-D7E27BFD5492}">
      <dsp:nvSpPr>
        <dsp:cNvPr id="0" name=""/>
        <dsp:cNvSpPr/>
      </dsp:nvSpPr>
      <dsp:spPr>
        <a:xfrm>
          <a:off x="6342902" y="1380483"/>
          <a:ext cx="1093303" cy="1093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44CFA2-5A49-4B2D-8E1D-F0950B4D2EC8}">
      <dsp:nvSpPr>
        <dsp:cNvPr id="0" name=""/>
        <dsp:cNvSpPr/>
      </dsp:nvSpPr>
      <dsp:spPr>
        <a:xfrm>
          <a:off x="5605767" y="2952689"/>
          <a:ext cx="2638846" cy="678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Light" panose="020F0302020204030204" pitchFamily="34" charset="0"/>
              <a:cs typeface="Calibri Light" panose="020F0302020204030204" pitchFamily="34" charset="0"/>
            </a:rPr>
            <a:t>Hence, LSTM suits to grasp the structure of data dynamically over time and gives high prediction capacity</a:t>
          </a:r>
        </a:p>
      </dsp:txBody>
      <dsp:txXfrm>
        <a:off x="5605767" y="2952689"/>
        <a:ext cx="2638846" cy="6786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782C-59BA-45A4-89D3-7DED61AA6B09}">
      <dsp:nvSpPr>
        <dsp:cNvPr id="0" name=""/>
        <dsp:cNvSpPr/>
      </dsp:nvSpPr>
      <dsp:spPr>
        <a:xfrm>
          <a:off x="728186" y="1386150"/>
          <a:ext cx="998869" cy="998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E52F52-56A2-4B26-B47F-1044E422185B}">
      <dsp:nvSpPr>
        <dsp:cNvPr id="0" name=""/>
        <dsp:cNvSpPr/>
      </dsp:nvSpPr>
      <dsp:spPr>
        <a:xfrm>
          <a:off x="238054" y="2755971"/>
          <a:ext cx="2145579" cy="878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zh-CN" sz="1400" kern="1200" dirty="0">
              <a:latin typeface="Calibri Light" panose="020F0302020204030204" pitchFamily="34" charset="0"/>
              <a:cs typeface="Calibri Light" panose="020F0302020204030204" pitchFamily="34" charset="0"/>
            </a:rPr>
            <a:t>Random forest is mainly used in regression and classification. Random forest</a:t>
          </a:r>
          <a:r>
            <a:rPr lang="zh-CN" altLang="en-US" sz="1400" kern="1200" dirty="0">
              <a:latin typeface="Calibri Light" panose="020F0302020204030204" pitchFamily="34" charset="0"/>
              <a:cs typeface="Calibri Light" panose="020F0302020204030204" pitchFamily="34" charset="0"/>
            </a:rPr>
            <a:t> </a:t>
          </a:r>
          <a:r>
            <a:rPr lang="en-US" altLang="zh-CN" sz="1400" kern="1200" dirty="0">
              <a:latin typeface="Calibri Light" panose="020F0302020204030204" pitchFamily="34" charset="0"/>
              <a:cs typeface="Calibri Light" panose="020F0302020204030204" pitchFamily="34" charset="0"/>
            </a:rPr>
            <a:t>is very suitable for stock or stock timing as a classifier</a:t>
          </a:r>
          <a:endParaRPr lang="en-US" sz="1400" kern="1200" dirty="0">
            <a:latin typeface="Calibri Light" panose="020F0302020204030204" pitchFamily="34" charset="0"/>
            <a:cs typeface="Calibri Light" panose="020F0302020204030204" pitchFamily="34" charset="0"/>
          </a:endParaRPr>
        </a:p>
      </dsp:txBody>
      <dsp:txXfrm>
        <a:off x="238054" y="2755971"/>
        <a:ext cx="2145579" cy="878432"/>
      </dsp:txXfrm>
    </dsp:sp>
    <dsp:sp modelId="{49D0940E-8508-4585-8025-480A5C8A93CB}">
      <dsp:nvSpPr>
        <dsp:cNvPr id="0" name=""/>
        <dsp:cNvSpPr/>
      </dsp:nvSpPr>
      <dsp:spPr>
        <a:xfrm>
          <a:off x="3349610" y="1499861"/>
          <a:ext cx="998869" cy="998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E786E-0C3C-46D0-8BA0-C391A2A7FE30}">
      <dsp:nvSpPr>
        <dsp:cNvPr id="0" name=""/>
        <dsp:cNvSpPr/>
      </dsp:nvSpPr>
      <dsp:spPr>
        <a:xfrm>
          <a:off x="2818127" y="2810355"/>
          <a:ext cx="2219709" cy="878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zh-CN" sz="1400" kern="1200" dirty="0">
              <a:latin typeface="Calibri Light" panose="020F0302020204030204" pitchFamily="34" charset="0"/>
              <a:cs typeface="Calibri Light" panose="020F0302020204030204" pitchFamily="34" charset="0"/>
            </a:rPr>
            <a:t>The noise of financial data is large, and the randomness of random forest can reduce over fitting and the impact of noise</a:t>
          </a:r>
          <a:endParaRPr lang="en-US" sz="1400" kern="1200" dirty="0">
            <a:latin typeface="Calibri Light" panose="020F0302020204030204" pitchFamily="34" charset="0"/>
            <a:cs typeface="Calibri Light" panose="020F0302020204030204" pitchFamily="34" charset="0"/>
          </a:endParaRPr>
        </a:p>
      </dsp:txBody>
      <dsp:txXfrm>
        <a:off x="2818127" y="2810355"/>
        <a:ext cx="2219709" cy="878432"/>
      </dsp:txXfrm>
    </dsp:sp>
    <dsp:sp modelId="{7D38761A-6019-446E-89B2-D7E27BFD5492}">
      <dsp:nvSpPr>
        <dsp:cNvPr id="0" name=""/>
        <dsp:cNvSpPr/>
      </dsp:nvSpPr>
      <dsp:spPr>
        <a:xfrm>
          <a:off x="6162789" y="1436084"/>
          <a:ext cx="998869" cy="998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44CFA2-5A49-4B2D-8E1D-F0950B4D2EC8}">
      <dsp:nvSpPr>
        <dsp:cNvPr id="0" name=""/>
        <dsp:cNvSpPr/>
      </dsp:nvSpPr>
      <dsp:spPr>
        <a:xfrm>
          <a:off x="5536472" y="2826066"/>
          <a:ext cx="2656281" cy="6786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zh-CN" sz="1400" kern="1200" dirty="0">
              <a:latin typeface="Calibri Light" panose="020F0302020204030204" pitchFamily="34" charset="0"/>
              <a:cs typeface="Calibri Light" panose="020F0302020204030204" pitchFamily="34" charset="0"/>
            </a:rPr>
            <a:t>Random forest is an integrated learning. Decision trees are independent of each other and make the final classification decision by voting and the accuracy is improved</a:t>
          </a:r>
          <a:endParaRPr lang="en-US" sz="1400" kern="1200" dirty="0">
            <a:latin typeface="Calibri Light" panose="020F0302020204030204" pitchFamily="34" charset="0"/>
            <a:cs typeface="Calibri Light" panose="020F0302020204030204" pitchFamily="34" charset="0"/>
          </a:endParaRPr>
        </a:p>
      </dsp:txBody>
      <dsp:txXfrm>
        <a:off x="5536472" y="2826066"/>
        <a:ext cx="2656281" cy="678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D98DC-C4DB-2F4D-9735-B9F85F33A8D3}">
      <dsp:nvSpPr>
        <dsp:cNvPr id="0" name=""/>
        <dsp:cNvSpPr/>
      </dsp:nvSpPr>
      <dsp:spPr>
        <a:xfrm>
          <a:off x="3592" y="509638"/>
          <a:ext cx="1570889" cy="1428527"/>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en-US" sz="1800" kern="1200" dirty="0">
              <a:solidFill>
                <a:schemeClr val="tx1"/>
              </a:solidFill>
            </a:rPr>
            <a:t>Input frequency: 3s or 1min?</a:t>
          </a:r>
          <a:endParaRPr lang="zh-CN" sz="1800" kern="1200" dirty="0">
            <a:solidFill>
              <a:schemeClr val="tx1"/>
            </a:solidFill>
          </a:endParaRPr>
        </a:p>
      </dsp:txBody>
      <dsp:txXfrm>
        <a:off x="45432" y="551478"/>
        <a:ext cx="1487209" cy="1344847"/>
      </dsp:txXfrm>
    </dsp:sp>
    <dsp:sp modelId="{5BF03433-C8C6-D14E-869B-D35366A68F56}">
      <dsp:nvSpPr>
        <dsp:cNvPr id="0" name=""/>
        <dsp:cNvSpPr/>
      </dsp:nvSpPr>
      <dsp:spPr>
        <a:xfrm>
          <a:off x="1731571" y="1029112"/>
          <a:ext cx="333028" cy="3895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731571" y="1107028"/>
        <a:ext cx="233120" cy="233748"/>
      </dsp:txXfrm>
    </dsp:sp>
    <dsp:sp modelId="{D21F7558-E641-5F4B-BC30-A394CCA9619E}">
      <dsp:nvSpPr>
        <dsp:cNvPr id="0" name=""/>
        <dsp:cNvSpPr/>
      </dsp:nvSpPr>
      <dsp:spPr>
        <a:xfrm>
          <a:off x="2202838" y="509638"/>
          <a:ext cx="1570889" cy="1428527"/>
        </a:xfrm>
        <a:prstGeom prst="roundRect">
          <a:avLst>
            <a:gd name="adj" fmla="val 10000"/>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rPr>
            <a:t>Output frequency: predication for 3s or 1min?</a:t>
          </a:r>
          <a:endParaRPr lang="zh-CN" altLang="en-US" sz="1800" kern="1200" dirty="0">
            <a:solidFill>
              <a:schemeClr val="tx1"/>
            </a:solidFill>
          </a:endParaRPr>
        </a:p>
      </dsp:txBody>
      <dsp:txXfrm>
        <a:off x="2244678" y="551478"/>
        <a:ext cx="1487209" cy="1344847"/>
      </dsp:txXfrm>
    </dsp:sp>
    <dsp:sp modelId="{19906207-BA21-CB43-8AFB-D6981CC1E6B4}">
      <dsp:nvSpPr>
        <dsp:cNvPr id="0" name=""/>
        <dsp:cNvSpPr/>
      </dsp:nvSpPr>
      <dsp:spPr>
        <a:xfrm>
          <a:off x="3930816" y="1029112"/>
          <a:ext cx="333028" cy="3895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930816" y="1107028"/>
        <a:ext cx="233120" cy="233748"/>
      </dsp:txXfrm>
    </dsp:sp>
    <dsp:sp modelId="{0A5457ED-1674-0C49-BEEE-3B0799E007B1}">
      <dsp:nvSpPr>
        <dsp:cNvPr id="0" name=""/>
        <dsp:cNvSpPr/>
      </dsp:nvSpPr>
      <dsp:spPr>
        <a:xfrm>
          <a:off x="4402083" y="509638"/>
          <a:ext cx="1570889" cy="1428527"/>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rPr>
            <a:t>How to define price</a:t>
          </a:r>
          <a:r>
            <a:rPr lang="zh-CN" altLang="en-US" sz="1800" kern="1200" dirty="0">
              <a:solidFill>
                <a:schemeClr val="tx1"/>
              </a:solidFill>
            </a:rPr>
            <a:t> </a:t>
          </a:r>
          <a:r>
            <a:rPr lang="en-US" altLang="zh-CN" sz="1800" kern="1200" dirty="0">
              <a:solidFill>
                <a:schemeClr val="tx1"/>
              </a:solidFill>
            </a:rPr>
            <a:t>up or down or stable?</a:t>
          </a:r>
          <a:endParaRPr lang="zh-CN" altLang="en-US" sz="1800" kern="1200" dirty="0">
            <a:solidFill>
              <a:schemeClr val="tx1"/>
            </a:solidFill>
          </a:endParaRPr>
        </a:p>
      </dsp:txBody>
      <dsp:txXfrm>
        <a:off x="4443923" y="551478"/>
        <a:ext cx="1487209" cy="1344847"/>
      </dsp:txXfrm>
    </dsp:sp>
    <dsp:sp modelId="{6B739CC9-F6B6-7F43-9834-AE79654E04AF}">
      <dsp:nvSpPr>
        <dsp:cNvPr id="0" name=""/>
        <dsp:cNvSpPr/>
      </dsp:nvSpPr>
      <dsp:spPr>
        <a:xfrm>
          <a:off x="6130061" y="1029112"/>
          <a:ext cx="333028" cy="3895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6130061" y="1107028"/>
        <a:ext cx="233120" cy="233748"/>
      </dsp:txXfrm>
    </dsp:sp>
    <dsp:sp modelId="{E5118DF5-A54F-174B-8797-35F83F6FA9B0}">
      <dsp:nvSpPr>
        <dsp:cNvPr id="0" name=""/>
        <dsp:cNvSpPr/>
      </dsp:nvSpPr>
      <dsp:spPr>
        <a:xfrm>
          <a:off x="6601328" y="509638"/>
          <a:ext cx="1570889" cy="1428527"/>
        </a:xfrm>
        <a:prstGeom prst="roundRect">
          <a:avLst>
            <a:gd name="adj" fmla="val 10000"/>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solidFill>
                <a:schemeClr val="tx1"/>
              </a:solidFill>
            </a:rPr>
            <a:t>How to show investor risk preference on trading strategy?</a:t>
          </a:r>
          <a:endParaRPr lang="zh-CN" altLang="en-US" sz="1800" kern="1200" dirty="0">
            <a:solidFill>
              <a:schemeClr val="tx1"/>
            </a:solidFill>
          </a:endParaRPr>
        </a:p>
      </dsp:txBody>
      <dsp:txXfrm>
        <a:off x="6643168" y="551478"/>
        <a:ext cx="1487209" cy="13448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8E17D-0FDC-5845-ADEA-8306AA4A1F1A}">
      <dsp:nvSpPr>
        <dsp:cNvPr id="0" name=""/>
        <dsp:cNvSpPr/>
      </dsp:nvSpPr>
      <dsp:spPr>
        <a:xfrm>
          <a:off x="0" y="39045"/>
          <a:ext cx="6481977" cy="1119690"/>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solidFill>
                <a:schemeClr val="tx1"/>
              </a:solidFill>
            </a:rPr>
            <a:t>Choosing</a:t>
          </a:r>
          <a:r>
            <a:rPr lang="zh-CN" altLang="en-US" sz="1400" kern="1200" dirty="0">
              <a:solidFill>
                <a:schemeClr val="tx1"/>
              </a:solidFill>
            </a:rPr>
            <a:t> </a:t>
          </a:r>
          <a:r>
            <a:rPr lang="en-US" altLang="zh-CN" sz="1400" kern="1200" dirty="0">
              <a:solidFill>
                <a:schemeClr val="tx1"/>
              </a:solidFill>
            </a:rPr>
            <a:t>3s</a:t>
          </a:r>
          <a:r>
            <a:rPr lang="zh-CN" altLang="en-US" sz="1400" kern="1200" dirty="0">
              <a:solidFill>
                <a:schemeClr val="tx1"/>
              </a:solidFill>
            </a:rPr>
            <a:t> </a:t>
          </a:r>
          <a:r>
            <a:rPr lang="en-US" altLang="zh-CN" sz="1400" kern="1200" dirty="0">
              <a:solidFill>
                <a:schemeClr val="tx1"/>
              </a:solidFill>
            </a:rPr>
            <a:t>as</a:t>
          </a:r>
          <a:r>
            <a:rPr lang="zh-CN" altLang="en-US" sz="1400" kern="1200" dirty="0">
              <a:solidFill>
                <a:schemeClr val="tx1"/>
              </a:solidFill>
            </a:rPr>
            <a:t> </a:t>
          </a:r>
          <a:r>
            <a:rPr lang="en-US" altLang="zh-CN" sz="1400" kern="1200" dirty="0">
              <a:solidFill>
                <a:schemeClr val="tx1"/>
              </a:solidFill>
            </a:rPr>
            <a:t>the</a:t>
          </a:r>
          <a:r>
            <a:rPr lang="zh-CN" altLang="en-US" sz="1400" kern="1200" dirty="0">
              <a:solidFill>
                <a:schemeClr val="tx1"/>
              </a:solidFill>
            </a:rPr>
            <a:t> </a:t>
          </a:r>
          <a:r>
            <a:rPr lang="en-US" altLang="zh-CN" sz="1400" kern="1200" dirty="0">
              <a:solidFill>
                <a:schemeClr val="tx1"/>
              </a:solidFill>
            </a:rPr>
            <a:t>interval</a:t>
          </a:r>
          <a:r>
            <a:rPr lang="zh-CN" altLang="en-US" sz="1400" kern="1200" dirty="0">
              <a:solidFill>
                <a:schemeClr val="tx1"/>
              </a:solidFill>
            </a:rPr>
            <a:t> </a:t>
          </a:r>
          <a:r>
            <a:rPr lang="en-US" altLang="zh-CN" sz="1400" kern="1200" dirty="0">
              <a:solidFill>
                <a:schemeClr val="tx1"/>
              </a:solidFill>
            </a:rPr>
            <a:t>of input</a:t>
          </a:r>
          <a:r>
            <a:rPr lang="zh-CN" altLang="en-US" sz="1400" kern="1200" dirty="0">
              <a:solidFill>
                <a:schemeClr val="tx1"/>
              </a:solidFill>
            </a:rPr>
            <a:t> </a:t>
          </a:r>
          <a:r>
            <a:rPr lang="en-US" altLang="zh-CN" sz="1400" kern="1200" dirty="0">
              <a:solidFill>
                <a:schemeClr val="tx1"/>
              </a:solidFill>
            </a:rPr>
            <a:t>features</a:t>
          </a:r>
        </a:p>
        <a:p>
          <a:pPr marL="0" lvl="0" indent="0" algn="ctr" defTabSz="622300">
            <a:lnSpc>
              <a:spcPct val="90000"/>
            </a:lnSpc>
            <a:spcBef>
              <a:spcPct val="0"/>
            </a:spcBef>
            <a:spcAft>
              <a:spcPct val="35000"/>
            </a:spcAft>
            <a:buNone/>
          </a:pPr>
          <a:r>
            <a:rPr lang="en-US" altLang="zh-CN" sz="1400" kern="1200" dirty="0">
              <a:solidFill>
                <a:schemeClr val="tx1"/>
              </a:solidFill>
            </a:rPr>
            <a:t>Predicting</a:t>
          </a:r>
          <a:r>
            <a:rPr lang="zh-CN" altLang="en-US" sz="1400" kern="1200" dirty="0">
              <a:solidFill>
                <a:schemeClr val="tx1"/>
              </a:solidFill>
            </a:rPr>
            <a:t> </a:t>
          </a:r>
          <a:r>
            <a:rPr lang="en-US" altLang="zh-CN" sz="1400" kern="1200" dirty="0">
              <a:solidFill>
                <a:schemeClr val="tx1"/>
              </a:solidFill>
            </a:rPr>
            <a:t>1min</a:t>
          </a:r>
          <a:r>
            <a:rPr lang="zh-CN" altLang="en-US" sz="1400" kern="1200" dirty="0">
              <a:solidFill>
                <a:schemeClr val="tx1"/>
              </a:solidFill>
            </a:rPr>
            <a:t> </a:t>
          </a:r>
          <a:r>
            <a:rPr lang="en-US" altLang="zh-CN" sz="1400" kern="1200" dirty="0">
              <a:solidFill>
                <a:schemeClr val="tx1"/>
              </a:solidFill>
            </a:rPr>
            <a:t>trend(price up or down or stable)</a:t>
          </a:r>
          <a:r>
            <a:rPr lang="zh-CN" altLang="en-US" sz="1400" kern="1200" dirty="0">
              <a:solidFill>
                <a:schemeClr val="tx1"/>
              </a:solidFill>
            </a:rPr>
            <a:t> </a:t>
          </a:r>
          <a:r>
            <a:rPr lang="en-US" altLang="zh-CN" sz="1400" kern="1200" dirty="0">
              <a:solidFill>
                <a:schemeClr val="tx1"/>
              </a:solidFill>
            </a:rPr>
            <a:t>of price</a:t>
          </a:r>
          <a:r>
            <a:rPr lang="zh-CN" altLang="en-US" sz="1400" kern="1200" dirty="0">
              <a:solidFill>
                <a:schemeClr val="tx1"/>
              </a:solidFill>
            </a:rPr>
            <a:t> </a:t>
          </a:r>
          <a:r>
            <a:rPr lang="en-US" altLang="zh-CN" sz="1400" kern="1200" dirty="0">
              <a:solidFill>
                <a:schemeClr val="tx1"/>
              </a:solidFill>
            </a:rPr>
            <a:t>every</a:t>
          </a:r>
          <a:r>
            <a:rPr lang="zh-CN" altLang="en-US" sz="1400" kern="1200" dirty="0">
              <a:solidFill>
                <a:schemeClr val="tx1"/>
              </a:solidFill>
            </a:rPr>
            <a:t> </a:t>
          </a:r>
          <a:r>
            <a:rPr lang="en-US" altLang="zh-CN" sz="1400" kern="1200" dirty="0">
              <a:solidFill>
                <a:schemeClr val="tx1"/>
              </a:solidFill>
            </a:rPr>
            <a:t>3s</a:t>
          </a:r>
          <a:endParaRPr lang="zh-CN" altLang="en-US" sz="1400" kern="1200" dirty="0">
            <a:solidFill>
              <a:schemeClr val="tx1"/>
            </a:solidFill>
          </a:endParaRPr>
        </a:p>
      </dsp:txBody>
      <dsp:txXfrm>
        <a:off x="54659" y="93704"/>
        <a:ext cx="6372659" cy="1010372"/>
      </dsp:txXfrm>
    </dsp:sp>
    <dsp:sp modelId="{A2F95AB7-4C99-8441-A000-9F3276CE668B}">
      <dsp:nvSpPr>
        <dsp:cNvPr id="0" name=""/>
        <dsp:cNvSpPr/>
      </dsp:nvSpPr>
      <dsp:spPr>
        <a:xfrm>
          <a:off x="0" y="1140294"/>
          <a:ext cx="6481977" cy="19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803" tIns="15240" rIns="85344" bIns="15240" numCol="1" spcCol="1270" anchor="t" anchorCtr="0">
          <a:noAutofit/>
        </a:bodyPr>
        <a:lstStyle/>
        <a:p>
          <a:pPr marL="57150" lvl="1" indent="-57150" algn="l" defTabSz="400050">
            <a:lnSpc>
              <a:spcPct val="90000"/>
            </a:lnSpc>
            <a:spcBef>
              <a:spcPct val="0"/>
            </a:spcBef>
            <a:spcAft>
              <a:spcPct val="20000"/>
            </a:spcAft>
            <a:buChar char="•"/>
          </a:pPr>
          <a:endParaRPr lang="zh-CN" altLang="en-US" sz="900" kern="1200" dirty="0"/>
        </a:p>
      </dsp:txBody>
      <dsp:txXfrm>
        <a:off x="0" y="1140294"/>
        <a:ext cx="6481977" cy="198720"/>
      </dsp:txXfrm>
    </dsp:sp>
    <dsp:sp modelId="{77FF8C9B-1327-784B-97F3-A3979B42E9AC}">
      <dsp:nvSpPr>
        <dsp:cNvPr id="0" name=""/>
        <dsp:cNvSpPr/>
      </dsp:nvSpPr>
      <dsp:spPr>
        <a:xfrm>
          <a:off x="0" y="1339014"/>
          <a:ext cx="6481977" cy="1119690"/>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altLang="zh-CN" sz="1200" b="1" kern="1200" dirty="0">
              <a:solidFill>
                <a:schemeClr val="tx1"/>
              </a:solidFill>
            </a:rPr>
            <a:t>Price</a:t>
          </a:r>
          <a:r>
            <a:rPr lang="zh-CN" altLang="en-US" sz="1200" b="1" kern="1200" dirty="0">
              <a:solidFill>
                <a:schemeClr val="tx1"/>
              </a:solidFill>
            </a:rPr>
            <a:t> </a:t>
          </a:r>
          <a:r>
            <a:rPr lang="en-US" altLang="zh-CN" sz="1200" b="1" kern="1200" dirty="0">
              <a:solidFill>
                <a:schemeClr val="tx1"/>
              </a:solidFill>
            </a:rPr>
            <a:t>Up(1): </a:t>
          </a:r>
          <a14:m xmlns:a14="http://schemas.microsoft.com/office/drawing/2010/main">
            <m:oMath xmlns:m="http://schemas.openxmlformats.org/officeDocument/2006/math">
              <m:f>
                <m:fPr>
                  <m:ctrlPr>
                    <a:rPr lang="en-US" altLang="zh-CN" sz="1200" i="1" kern="1200" smtClean="0">
                      <a:solidFill>
                        <a:schemeClr val="tx1"/>
                      </a:solidFill>
                      <a:latin typeface="Cambria Math" panose="02040503050406030204" pitchFamily="18" charset="0"/>
                    </a:rPr>
                  </m:ctrlPr>
                </m:fPr>
                <m:num>
                  <m:r>
                    <m:rPr>
                      <m:sty m:val="p"/>
                    </m:rPr>
                    <a:rPr lang="en-US" altLang="zh-CN" sz="1200" kern="1200" smtClean="0">
                      <a:solidFill>
                        <a:schemeClr val="tx1"/>
                      </a:solidFill>
                      <a:latin typeface="Cambria Math" panose="02040503050406030204" pitchFamily="18" charset="0"/>
                    </a:rPr>
                    <m:t>Return</m:t>
                  </m:r>
                </m:num>
                <m:den>
                  <m:r>
                    <m:rPr>
                      <m:sty m:val="p"/>
                    </m:rPr>
                    <a:rPr lang="en-US" altLang="zh-CN" sz="1200" kern="1200" smtClean="0">
                      <a:solidFill>
                        <a:schemeClr val="tx1"/>
                      </a:solidFill>
                      <a:latin typeface="Cambria Math" panose="02040503050406030204" pitchFamily="18" charset="0"/>
                    </a:rPr>
                    <m:t>max</m:t>
                  </m:r>
                  <m:r>
                    <a:rPr lang="en-US" altLang="zh-CN" sz="1200" kern="1200" smtClean="0">
                      <a:solidFill>
                        <a:schemeClr val="tx1"/>
                      </a:solidFill>
                      <a:latin typeface="Cambria Math" panose="02040503050406030204" pitchFamily="18" charset="0"/>
                    </a:rPr>
                    <m:t>_</m:t>
                  </m:r>
                  <m:r>
                    <m:rPr>
                      <m:sty m:val="p"/>
                    </m:rPr>
                    <a:rPr lang="en-US" altLang="zh-CN" sz="1200" kern="1200" smtClean="0">
                      <a:solidFill>
                        <a:schemeClr val="tx1"/>
                      </a:solidFill>
                      <a:latin typeface="Cambria Math" panose="02040503050406030204" pitchFamily="18" charset="0"/>
                    </a:rPr>
                    <m:t>return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train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or</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test</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set</m:t>
                  </m:r>
                </m:den>
              </m:f>
              <m:r>
                <a:rPr lang="en-US" altLang="zh-CN" sz="1200" b="0" i="1" kern="1200" smtClean="0">
                  <a:solidFill>
                    <a:schemeClr val="tx1"/>
                  </a:solidFill>
                  <a:latin typeface="Cambria Math" panose="02040503050406030204" pitchFamily="18" charset="0"/>
                </a:rPr>
                <m:t>&gt;</m:t>
              </m:r>
            </m:oMath>
          </a14:m>
          <a:r>
            <a:rPr lang="en-US" altLang="zh-CN" sz="1200" kern="1200" dirty="0">
              <a:solidFill>
                <a:schemeClr val="tx1"/>
              </a:solidFill>
            </a:rPr>
            <a:t> 0.005</a:t>
          </a:r>
        </a:p>
        <a:p>
          <a:pPr marL="0" lvl="0" indent="0" algn="ctr" defTabSz="533400">
            <a:lnSpc>
              <a:spcPct val="90000"/>
            </a:lnSpc>
            <a:spcBef>
              <a:spcPct val="0"/>
            </a:spcBef>
            <a:spcAft>
              <a:spcPct val="35000"/>
            </a:spcAft>
            <a:buNone/>
          </a:pPr>
          <a:r>
            <a:rPr lang="en-US" altLang="zh-CN" sz="1200" b="1" kern="1200" dirty="0">
              <a:solidFill>
                <a:schemeClr val="tx1"/>
              </a:solidFill>
            </a:rPr>
            <a:t>Price</a:t>
          </a:r>
          <a:r>
            <a:rPr lang="zh-CN" altLang="en-US" sz="1200" b="1" kern="1200" dirty="0">
              <a:solidFill>
                <a:schemeClr val="tx1"/>
              </a:solidFill>
            </a:rPr>
            <a:t> </a:t>
          </a:r>
          <a:r>
            <a:rPr lang="en-US" altLang="zh-CN" sz="1200" b="1" kern="1200" dirty="0">
              <a:solidFill>
                <a:schemeClr val="tx1"/>
              </a:solidFill>
            </a:rPr>
            <a:t>Stable(0): </a:t>
          </a:r>
          <a:r>
            <a:rPr lang="en-US" altLang="zh-CN" sz="1200" kern="1200" dirty="0">
              <a:solidFill>
                <a:schemeClr val="tx1"/>
              </a:solidFill>
            </a:rPr>
            <a:t>-0.005 &lt;  </a:t>
          </a:r>
          <a14:m xmlns:a14="http://schemas.microsoft.com/office/drawing/2010/main">
            <m:oMath xmlns:m="http://schemas.openxmlformats.org/officeDocument/2006/math">
              <m:f>
                <m:fPr>
                  <m:ctrlPr>
                    <a:rPr lang="en-US" altLang="zh-CN" sz="1200" i="1" kern="1200" smtClean="0">
                      <a:solidFill>
                        <a:schemeClr val="tx1"/>
                      </a:solidFill>
                      <a:latin typeface="Cambria Math" panose="02040503050406030204" pitchFamily="18" charset="0"/>
                    </a:rPr>
                  </m:ctrlPr>
                </m:fPr>
                <m:num>
                  <m:r>
                    <m:rPr>
                      <m:sty m:val="p"/>
                    </m:rPr>
                    <a:rPr lang="en-US" altLang="zh-CN" sz="1200" kern="1200" smtClean="0">
                      <a:solidFill>
                        <a:schemeClr val="tx1"/>
                      </a:solidFill>
                      <a:latin typeface="Cambria Math" panose="02040503050406030204" pitchFamily="18" charset="0"/>
                    </a:rPr>
                    <m:t>Return</m:t>
                  </m:r>
                </m:num>
                <m:den>
                  <m:r>
                    <m:rPr>
                      <m:sty m:val="p"/>
                    </m:rPr>
                    <a:rPr lang="en-US" altLang="zh-CN" sz="1200" kern="1200" smtClean="0">
                      <a:solidFill>
                        <a:schemeClr val="tx1"/>
                      </a:solidFill>
                      <a:latin typeface="Cambria Math" panose="02040503050406030204" pitchFamily="18" charset="0"/>
                    </a:rPr>
                    <m:t>max</m:t>
                  </m:r>
                  <m:r>
                    <a:rPr lang="en-US" altLang="zh-CN" sz="1200" kern="1200" smtClean="0">
                      <a:solidFill>
                        <a:schemeClr val="tx1"/>
                      </a:solidFill>
                      <a:latin typeface="Cambria Math" panose="02040503050406030204" pitchFamily="18" charset="0"/>
                    </a:rPr>
                    <m:t>_</m:t>
                  </m:r>
                  <m:r>
                    <m:rPr>
                      <m:sty m:val="p"/>
                    </m:rPr>
                    <a:rPr lang="en-US" altLang="zh-CN" sz="1200" kern="1200" smtClean="0">
                      <a:solidFill>
                        <a:schemeClr val="tx1"/>
                      </a:solidFill>
                      <a:latin typeface="Cambria Math" panose="02040503050406030204" pitchFamily="18" charset="0"/>
                    </a:rPr>
                    <m:t>return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train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or</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test</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set</m:t>
                  </m:r>
                </m:den>
              </m:f>
            </m:oMath>
          </a14:m>
          <a:r>
            <a:rPr lang="en-US" altLang="zh-CN" sz="1200" kern="1200" dirty="0">
              <a:solidFill>
                <a:schemeClr val="tx1"/>
              </a:solidFill>
            </a:rPr>
            <a:t> &lt; 0.005</a:t>
          </a:r>
        </a:p>
        <a:p>
          <a:pPr marL="0" lvl="0" indent="0" algn="ctr" defTabSz="533400">
            <a:lnSpc>
              <a:spcPct val="90000"/>
            </a:lnSpc>
            <a:spcBef>
              <a:spcPct val="0"/>
            </a:spcBef>
            <a:spcAft>
              <a:spcPct val="35000"/>
            </a:spcAft>
            <a:buNone/>
          </a:pPr>
          <a:r>
            <a:rPr lang="en-US" altLang="zh-CN" sz="1200" b="1" kern="1200" dirty="0">
              <a:solidFill>
                <a:schemeClr val="tx1"/>
              </a:solidFill>
            </a:rPr>
            <a:t>Price</a:t>
          </a:r>
          <a:r>
            <a:rPr lang="zh-CN" altLang="en-US" sz="1200" b="1" kern="1200" dirty="0">
              <a:solidFill>
                <a:schemeClr val="tx1"/>
              </a:solidFill>
            </a:rPr>
            <a:t> </a:t>
          </a:r>
          <a:r>
            <a:rPr lang="en-US" altLang="zh-CN" sz="1200" b="1" kern="1200" dirty="0">
              <a:solidFill>
                <a:schemeClr val="tx1"/>
              </a:solidFill>
            </a:rPr>
            <a:t>Down(-1): </a:t>
          </a:r>
          <a14:m xmlns:a14="http://schemas.microsoft.com/office/drawing/2010/main">
            <m:oMath xmlns:m="http://schemas.openxmlformats.org/officeDocument/2006/math">
              <m:f>
                <m:fPr>
                  <m:ctrlPr>
                    <a:rPr lang="en-US" altLang="zh-CN" sz="1200" i="1" kern="1200" smtClean="0">
                      <a:solidFill>
                        <a:schemeClr val="tx1"/>
                      </a:solidFill>
                      <a:latin typeface="Cambria Math" panose="02040503050406030204" pitchFamily="18" charset="0"/>
                    </a:rPr>
                  </m:ctrlPr>
                </m:fPr>
                <m:num>
                  <m:r>
                    <m:rPr>
                      <m:sty m:val="p"/>
                    </m:rPr>
                    <a:rPr lang="en-US" altLang="zh-CN" sz="1200" kern="1200" smtClean="0">
                      <a:solidFill>
                        <a:schemeClr val="tx1"/>
                      </a:solidFill>
                      <a:latin typeface="Cambria Math" panose="02040503050406030204" pitchFamily="18" charset="0"/>
                    </a:rPr>
                    <m:t>Return</m:t>
                  </m:r>
                </m:num>
                <m:den>
                  <m:r>
                    <m:rPr>
                      <m:sty m:val="p"/>
                    </m:rPr>
                    <a:rPr lang="en-US" altLang="zh-CN" sz="1200" kern="1200" smtClean="0">
                      <a:solidFill>
                        <a:schemeClr val="tx1"/>
                      </a:solidFill>
                      <a:latin typeface="Cambria Math" panose="02040503050406030204" pitchFamily="18" charset="0"/>
                    </a:rPr>
                    <m:t>max</m:t>
                  </m:r>
                  <m:r>
                    <a:rPr lang="en-US" altLang="zh-CN" sz="1200" kern="1200" smtClean="0">
                      <a:solidFill>
                        <a:schemeClr val="tx1"/>
                      </a:solidFill>
                      <a:latin typeface="Cambria Math" panose="02040503050406030204" pitchFamily="18" charset="0"/>
                    </a:rPr>
                    <m:t>_</m:t>
                  </m:r>
                  <m:r>
                    <m:rPr>
                      <m:sty m:val="p"/>
                    </m:rPr>
                    <a:rPr lang="en-US" altLang="zh-CN" sz="1200" kern="1200" smtClean="0">
                      <a:solidFill>
                        <a:schemeClr val="tx1"/>
                      </a:solidFill>
                      <a:latin typeface="Cambria Math" panose="02040503050406030204" pitchFamily="18" charset="0"/>
                    </a:rPr>
                    <m:t>return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train</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or</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test</m:t>
                  </m:r>
                  <m:r>
                    <a:rPr lang="en-US" altLang="zh-CN" sz="1200" kern="1200" smtClean="0">
                      <a:solidFill>
                        <a:schemeClr val="tx1"/>
                      </a:solidFill>
                      <a:latin typeface="Cambria Math" panose="02040503050406030204" pitchFamily="18" charset="0"/>
                    </a:rPr>
                    <m:t> </m:t>
                  </m:r>
                  <m:r>
                    <m:rPr>
                      <m:sty m:val="p"/>
                    </m:rPr>
                    <a:rPr lang="en-US" altLang="zh-CN" sz="1200" kern="1200" smtClean="0">
                      <a:solidFill>
                        <a:schemeClr val="tx1"/>
                      </a:solidFill>
                      <a:latin typeface="Cambria Math" panose="02040503050406030204" pitchFamily="18" charset="0"/>
                    </a:rPr>
                    <m:t>set</m:t>
                  </m:r>
                </m:den>
              </m:f>
              <m:r>
                <a:rPr lang="en-US" altLang="zh-CN" sz="1200" b="0" i="1" kern="1200" smtClean="0">
                  <a:solidFill>
                    <a:schemeClr val="tx1"/>
                  </a:solidFill>
                  <a:latin typeface="Cambria Math" panose="02040503050406030204" pitchFamily="18" charset="0"/>
                </a:rPr>
                <m:t>&lt;</m:t>
              </m:r>
            </m:oMath>
          </a14:m>
          <a:r>
            <a:rPr lang="en-US" altLang="zh-CN" sz="1200" kern="1200" dirty="0">
              <a:solidFill>
                <a:schemeClr val="tx1"/>
              </a:solidFill>
            </a:rPr>
            <a:t> -0.005</a:t>
          </a:r>
          <a:endParaRPr lang="zh-CN" altLang="en-US" sz="1200" kern="1200" dirty="0">
            <a:solidFill>
              <a:schemeClr val="tx1"/>
            </a:solidFill>
          </a:endParaRPr>
        </a:p>
      </dsp:txBody>
      <dsp:txXfrm>
        <a:off x="54659" y="1393673"/>
        <a:ext cx="6372659" cy="1010372"/>
      </dsp:txXfrm>
    </dsp:sp>
    <dsp:sp modelId="{5130F83C-1746-004B-8F3B-A6CAF343A168}">
      <dsp:nvSpPr>
        <dsp:cNvPr id="0" name=""/>
        <dsp:cNvSpPr/>
      </dsp:nvSpPr>
      <dsp:spPr>
        <a:xfrm>
          <a:off x="0" y="2458704"/>
          <a:ext cx="6481977" cy="19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803" tIns="15240" rIns="85344" bIns="15240" numCol="1" spcCol="1270" anchor="t" anchorCtr="0">
          <a:noAutofit/>
        </a:bodyPr>
        <a:lstStyle/>
        <a:p>
          <a:pPr marL="57150" lvl="1" indent="-57150" algn="l" defTabSz="400050">
            <a:lnSpc>
              <a:spcPct val="90000"/>
            </a:lnSpc>
            <a:spcBef>
              <a:spcPct val="0"/>
            </a:spcBef>
            <a:spcAft>
              <a:spcPct val="20000"/>
            </a:spcAft>
            <a:buChar char="•"/>
          </a:pPr>
          <a:endParaRPr lang="zh-CN" altLang="en-US" sz="900" kern="1200" dirty="0"/>
        </a:p>
      </dsp:txBody>
      <dsp:txXfrm>
        <a:off x="0" y="2458704"/>
        <a:ext cx="6481977" cy="198720"/>
      </dsp:txXfrm>
    </dsp:sp>
    <dsp:sp modelId="{F0728E3E-400B-674F-9EEE-39B095FA44E1}">
      <dsp:nvSpPr>
        <dsp:cNvPr id="0" name=""/>
        <dsp:cNvSpPr/>
      </dsp:nvSpPr>
      <dsp:spPr>
        <a:xfrm>
          <a:off x="0" y="2657424"/>
          <a:ext cx="6481977" cy="1119690"/>
        </a:xfrm>
        <a:prstGeom prst="roundRect">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altLang="zh-CN" sz="1400" b="1" kern="1200" dirty="0">
              <a:solidFill>
                <a:schemeClr val="tx1"/>
              </a:solidFill>
            </a:rPr>
            <a:t>Investor risk preference [a, b] and max long c: </a:t>
          </a:r>
          <a:r>
            <a:rPr lang="en-US" altLang="zh-CN" sz="1400" b="0" kern="1200" dirty="0">
              <a:solidFill>
                <a:schemeClr val="tx1"/>
              </a:solidFill>
            </a:rPr>
            <a:t>W</a:t>
          </a:r>
          <a:r>
            <a:rPr lang="en-US" altLang="zh-CN" sz="1400" kern="1200" dirty="0">
              <a:solidFill>
                <a:schemeClr val="tx1"/>
              </a:solidFill>
            </a:rPr>
            <a:t>hen prediction is stable(0), we generate a random number between 0 and 1. If the random number is less than a, long the index. If the random number is larger than b, short the index. [a, b] is given by investors. The total long size should be less</a:t>
          </a:r>
          <a:r>
            <a:rPr lang="zh-CN" altLang="en-US" sz="1400" kern="1200" dirty="0">
              <a:solidFill>
                <a:schemeClr val="tx1"/>
              </a:solidFill>
            </a:rPr>
            <a:t> </a:t>
          </a:r>
          <a:r>
            <a:rPr lang="en-US" altLang="zh-CN" sz="1400" kern="1200" dirty="0">
              <a:solidFill>
                <a:schemeClr val="tx1"/>
              </a:solidFill>
            </a:rPr>
            <a:t>than c.</a:t>
          </a:r>
          <a:endParaRPr lang="zh-CN" altLang="en-US" sz="1400" kern="1200" dirty="0">
            <a:solidFill>
              <a:schemeClr val="tx1"/>
            </a:solidFill>
          </a:endParaRPr>
        </a:p>
      </dsp:txBody>
      <dsp:txXfrm>
        <a:off x="54659" y="2712083"/>
        <a:ext cx="6372659" cy="101037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2020/1/15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6566394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615D-9CE9-429A-A223-474B18918F25}" type="datetimeFigureOut">
              <a:rPr lang="zh-CN" altLang="en-US" smtClean="0"/>
              <a:t>2020/1/15</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zh-CN" altLang="en-US"/>
              <a:t>1</a:t>
            </a: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F0B17-20C8-4CBB-BD66-70902ADF39C6}" type="slidenum">
              <a:rPr lang="zh-CN" altLang="en-US" smtClean="0"/>
              <a:t>‹#›</a:t>
            </a:fld>
            <a:endParaRPr lang="zh-CN" altLang="en-US"/>
          </a:p>
        </p:txBody>
      </p:sp>
    </p:spTree>
    <p:extLst>
      <p:ext uri="{BB962C8B-B14F-4D97-AF65-F5344CB8AC3E}">
        <p14:creationId xmlns:p14="http://schemas.microsoft.com/office/powerpoint/2010/main" val="11178011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a:t>
            </a:fld>
            <a:endParaRPr lang="zh-CN" altLang="en-US"/>
          </a:p>
        </p:txBody>
      </p:sp>
      <p:sp>
        <p:nvSpPr>
          <p:cNvPr id="5" name="页脚占位符 4"/>
          <p:cNvSpPr>
            <a:spLocks noGrp="1"/>
          </p:cNvSpPr>
          <p:nvPr>
            <p:ph type="ftr" sz="quarter" idx="4"/>
          </p:nvPr>
        </p:nvSpPr>
        <p:spPr/>
        <p:txBody>
          <a:bodyPr/>
          <a:lstStyle/>
          <a:p>
            <a:r>
              <a:rPr lang="zh-CN" altLang="en-US"/>
              <a:t>1</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42</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257566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43</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4139200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44</a:t>
            </a:fld>
            <a:endParaRPr lang="zh-CN" altLang="en-US"/>
          </a:p>
        </p:txBody>
      </p:sp>
      <p:sp>
        <p:nvSpPr>
          <p:cNvPr id="5" name="页脚占位符 4"/>
          <p:cNvSpPr>
            <a:spLocks noGrp="1"/>
          </p:cNvSpPr>
          <p:nvPr>
            <p:ph type="ftr" sz="quarter" idx="4"/>
          </p:nvPr>
        </p:nvSpPr>
        <p:spPr/>
        <p:txBody>
          <a:bodyPr/>
          <a:lstStyle/>
          <a:p>
            <a:r>
              <a:rPr lang="zh-CN" altLang="en-US"/>
              <a:t>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a:t>
            </a:fld>
            <a:endParaRPr lang="zh-CN" altLang="en-US"/>
          </a:p>
        </p:txBody>
      </p:sp>
      <p:sp>
        <p:nvSpPr>
          <p:cNvPr id="5" name="页脚占位符 4"/>
          <p:cNvSpPr>
            <a:spLocks noGrp="1"/>
          </p:cNvSpPr>
          <p:nvPr>
            <p:ph type="ftr" sz="quarter" idx="4"/>
          </p:nvPr>
        </p:nvSpPr>
        <p:spPr/>
        <p:txBody>
          <a:bodyPr/>
          <a:lstStyle/>
          <a:p>
            <a:r>
              <a:rPr lang="zh-CN" altLang="en-US"/>
              <a:t>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zh-CN" altLang="en-US"/>
              <a:t>1</a:t>
            </a:r>
          </a:p>
        </p:txBody>
      </p:sp>
      <p:sp>
        <p:nvSpPr>
          <p:cNvPr id="5" name="Slide Number Placeholder 4"/>
          <p:cNvSpPr>
            <a:spLocks noGrp="1"/>
          </p:cNvSpPr>
          <p:nvPr>
            <p:ph type="sldNum" sz="quarter" idx="5"/>
          </p:nvPr>
        </p:nvSpPr>
        <p:spPr/>
        <p:txBody>
          <a:bodyPr/>
          <a:lstStyle/>
          <a:p>
            <a:fld id="{3D7F0B17-20C8-4CBB-BD66-70902ADF39C6}" type="slidenum">
              <a:rPr lang="zh-CN" altLang="en-US" smtClean="0"/>
              <a:t>8</a:t>
            </a:fld>
            <a:endParaRPr lang="zh-CN" altLang="en-US"/>
          </a:p>
        </p:txBody>
      </p:sp>
    </p:spTree>
    <p:extLst>
      <p:ext uri="{BB962C8B-B14F-4D97-AF65-F5344CB8AC3E}">
        <p14:creationId xmlns:p14="http://schemas.microsoft.com/office/powerpoint/2010/main" val="40013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16</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3663316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17</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4182803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37</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1266416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38</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2316526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39</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428749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40</a:t>
            </a:fld>
            <a:endParaRPr lang="zh-CN" altLang="en-US"/>
          </a:p>
        </p:txBody>
      </p:sp>
      <p:sp>
        <p:nvSpPr>
          <p:cNvPr id="5" name="页脚占位符 4"/>
          <p:cNvSpPr>
            <a:spLocks noGrp="1"/>
          </p:cNvSpPr>
          <p:nvPr>
            <p:ph type="ftr" sz="quarter" idx="4"/>
          </p:nvPr>
        </p:nvSpPr>
        <p:spPr/>
        <p:txBody>
          <a:bodyPr/>
          <a:lstStyle/>
          <a:p>
            <a:r>
              <a:rPr lang="zh-CN" altLang="en-US"/>
              <a:t>1</a:t>
            </a:r>
          </a:p>
        </p:txBody>
      </p:sp>
    </p:spTree>
    <p:extLst>
      <p:ext uri="{BB962C8B-B14F-4D97-AF65-F5344CB8AC3E}">
        <p14:creationId xmlns:p14="http://schemas.microsoft.com/office/powerpoint/2010/main" val="3599100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2883185" y="1270969"/>
            <a:ext cx="3411485" cy="2146226"/>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4015510" y="2455425"/>
            <a:ext cx="1136015" cy="1831923"/>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2985121" y="274718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3043304" y="2513798"/>
            <a:ext cx="3372563" cy="131471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31693" y="442913"/>
            <a:ext cx="7880296" cy="476250"/>
          </a:xfrm>
        </p:spPr>
        <p:txBody>
          <a:bodyPr/>
          <a:lstStyle/>
          <a:p>
            <a:r>
              <a:rPr lang="zh-CN" altLang="en-US" noProof="1"/>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8996F-864A-40A2-AFE0-757CBC9144E6}"/>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E7965DA-CE32-4552-AC05-50EA57AAD8F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FB6705A-7314-4979-AC99-C21535565EC4}"/>
              </a:ext>
            </a:extLst>
          </p:cNvPr>
          <p:cNvSpPr>
            <a:spLocks noGrp="1"/>
          </p:cNvSpPr>
          <p:nvPr>
            <p:ph type="dt" sz="half" idx="10"/>
          </p:nvPr>
        </p:nvSpPr>
        <p:spPr/>
        <p:txBody>
          <a:bodyPr/>
          <a:lstStyle/>
          <a:p>
            <a:fld id="{96E5888F-5385-41B9-A1C6-4C6E101371CF}" type="datetimeFigureOut">
              <a:rPr lang="zh-CN" altLang="en-US" smtClean="0"/>
              <a:t>2020/1/15</a:t>
            </a:fld>
            <a:endParaRPr lang="zh-CN" altLang="en-US"/>
          </a:p>
        </p:txBody>
      </p:sp>
      <p:sp>
        <p:nvSpPr>
          <p:cNvPr id="5" name="页脚占位符 4">
            <a:extLst>
              <a:ext uri="{FF2B5EF4-FFF2-40B4-BE49-F238E27FC236}">
                <a16:creationId xmlns:a16="http://schemas.microsoft.com/office/drawing/2014/main" id="{D97C788E-3E73-4537-9868-6B36B11CF1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3269F1-3823-4C9F-AD0E-FD389CBC2DF0}"/>
              </a:ext>
            </a:extLst>
          </p:cNvPr>
          <p:cNvSpPr>
            <a:spLocks noGrp="1"/>
          </p:cNvSpPr>
          <p:nvPr>
            <p:ph type="sldNum" sz="quarter" idx="12"/>
          </p:nvPr>
        </p:nvSpPr>
        <p:spPr/>
        <p:txBody>
          <a:bodyPr/>
          <a:lstStyle/>
          <a:p>
            <a:fld id="{D2A691AB-7AB4-41D5-A610-F08E7D1A201B}" type="slidenum">
              <a:rPr lang="zh-CN" altLang="en-US" smtClean="0"/>
              <a:t>‹#›</a:t>
            </a:fld>
            <a:endParaRPr lang="zh-CN" altLang="en-US"/>
          </a:p>
        </p:txBody>
      </p:sp>
    </p:spTree>
    <p:extLst>
      <p:ext uri="{BB962C8B-B14F-4D97-AF65-F5344CB8AC3E}">
        <p14:creationId xmlns:p14="http://schemas.microsoft.com/office/powerpoint/2010/main" val="386639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no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56306"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3790190" y="1270830"/>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p:cNvSpPr>
            <a:spLocks noGrp="1"/>
          </p:cNvSpPr>
          <p:nvPr>
            <p:ph type="pic" sz="quarter" idx="12"/>
          </p:nvPr>
        </p:nvSpPr>
        <p:spPr>
          <a:xfrm>
            <a:off x="6914988" y="1270830"/>
            <a:ext cx="1575156" cy="1566925"/>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p:cNvSpPr>
            <a:spLocks noGrp="1"/>
          </p:cNvSpPr>
          <p:nvPr>
            <p:ph type="pic" sz="quarter" idx="13"/>
          </p:nvPr>
        </p:nvSpPr>
        <p:spPr>
          <a:xfrm>
            <a:off x="5361527"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p:cNvSpPr>
            <a:spLocks noGrp="1"/>
          </p:cNvSpPr>
          <p:nvPr>
            <p:ph type="pic" sz="quarter" idx="14"/>
          </p:nvPr>
        </p:nvSpPr>
        <p:spPr>
          <a:xfrm>
            <a:off x="2230306" y="2837755"/>
            <a:ext cx="1574578" cy="1566925"/>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6"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682095"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719191"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47420" y="2464713"/>
            <a:ext cx="1740547" cy="1839635"/>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656034"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56034"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p:cNvSpPr>
            <a:spLocks noGrp="1"/>
          </p:cNvSpPr>
          <p:nvPr>
            <p:ph type="pic" sz="quarter" idx="12"/>
          </p:nvPr>
        </p:nvSpPr>
        <p:spPr>
          <a:xfrm>
            <a:off x="4650236" y="1212288"/>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4650236" y="2845837"/>
            <a:ext cx="3837729" cy="1361589"/>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059777"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3502940"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5946102" y="1489790"/>
            <a:ext cx="2148659" cy="1843033"/>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922248"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2881447"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4840645"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p:cNvSpPr>
            <a:spLocks noGrp="1"/>
          </p:cNvSpPr>
          <p:nvPr>
            <p:ph type="pic" sz="quarter" idx="13"/>
          </p:nvPr>
        </p:nvSpPr>
        <p:spPr>
          <a:xfrm>
            <a:off x="6799844" y="1467107"/>
            <a:ext cx="1231395" cy="1218809"/>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3075653" y="1231331"/>
            <a:ext cx="2781001" cy="1760771"/>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p:cNvSpPr>
            <a:spLocks noGrp="1"/>
          </p:cNvSpPr>
          <p:nvPr>
            <p:ph type="pic" sz="quarter" idx="11"/>
          </p:nvPr>
        </p:nvSpPr>
        <p:spPr>
          <a:xfrm>
            <a:off x="5984402" y="1231331"/>
            <a:ext cx="2492669" cy="1538649"/>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56036" y="3129721"/>
            <a:ext cx="5200618" cy="132398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北大汇丰名片汇总-29"/>
          <p:cNvPicPr>
            <a:picLocks noChangeAspect="1"/>
          </p:cNvPicPr>
          <p:nvPr userDrawn="1"/>
        </p:nvPicPr>
        <p:blipFill>
          <a:blip r:embed="rId16" cstate="print"/>
          <a:srcRect l="3398" t="15906" r="3304" b="60627"/>
          <a:stretch>
            <a:fillRect/>
          </a:stretch>
        </p:blipFill>
        <p:spPr>
          <a:xfrm flipH="1">
            <a:off x="3175" y="4474210"/>
            <a:ext cx="9149080" cy="674370"/>
          </a:xfrm>
          <a:prstGeom prst="rect">
            <a:avLst/>
          </a:prstGeom>
        </p:spPr>
      </p:pic>
      <p:pic>
        <p:nvPicPr>
          <p:cNvPr id="2" name="图片 1" descr="01 PHBS-商界军校（全部）-02"/>
          <p:cNvPicPr>
            <a:picLocks noChangeAspect="1"/>
          </p:cNvPicPr>
          <p:nvPr userDrawn="1"/>
        </p:nvPicPr>
        <p:blipFill>
          <a:blip r:embed="rId17" cstate="print"/>
          <a:stretch>
            <a:fillRect/>
          </a:stretch>
        </p:blipFill>
        <p:spPr>
          <a:xfrm>
            <a:off x="288925" y="4566285"/>
            <a:ext cx="1111885" cy="294005"/>
          </a:xfrm>
          <a:prstGeom prst="rect">
            <a:avLst/>
          </a:prstGeom>
        </p:spPr>
      </p:pic>
      <p:sp>
        <p:nvSpPr>
          <p:cNvPr id="9" name="文本框 8"/>
          <p:cNvSpPr txBox="1"/>
          <p:nvPr userDrawn="1"/>
        </p:nvSpPr>
        <p:spPr>
          <a:xfrm>
            <a:off x="1870710" y="4683125"/>
            <a:ext cx="1081405" cy="215444"/>
          </a:xfrm>
          <a:prstGeom prst="rect">
            <a:avLst/>
          </a:prstGeom>
          <a:noFill/>
        </p:spPr>
        <p:txBody>
          <a:bodyPr wrap="square" rtlCol="0">
            <a:spAutoFit/>
          </a:bodyPr>
          <a:lstStyle/>
          <a:p>
            <a:r>
              <a:rPr lang="zh-CN" altLang="en-US" sz="800" dirty="0">
                <a:solidFill>
                  <a:schemeClr val="tx1"/>
                </a:solidFill>
                <a:latin typeface="思源黑体 CN Regular" panose="020B0500000000000000" charset="-122"/>
                <a:ea typeface="思源黑体 CN Regular" panose="020B0500000000000000" charset="-122"/>
              </a:rPr>
              <a:t>日期：</a:t>
            </a:r>
            <a:r>
              <a:rPr lang="zh-CN" altLang="en-US" sz="800">
                <a:solidFill>
                  <a:schemeClr val="tx1"/>
                </a:solidFill>
                <a:latin typeface="思源黑体 CN Regular" panose="020B0500000000000000" charset="-122"/>
                <a:ea typeface="思源黑体 CN Regular" panose="020B0500000000000000" charset="-122"/>
              </a:rPr>
              <a:t>20</a:t>
            </a:r>
            <a:r>
              <a:rPr lang="en-US" altLang="zh-CN" sz="800">
                <a:solidFill>
                  <a:schemeClr val="tx1"/>
                </a:solidFill>
                <a:latin typeface="思源黑体 CN Regular" panose="020B0500000000000000" charset="-122"/>
                <a:ea typeface="思源黑体 CN Regular" panose="020B0500000000000000" charset="-122"/>
              </a:rPr>
              <a:t>20</a:t>
            </a:r>
            <a:r>
              <a:rPr lang="zh-CN" altLang="en-US" sz="800">
                <a:solidFill>
                  <a:schemeClr val="tx1"/>
                </a:solidFill>
                <a:latin typeface="思源黑体 CN Regular" panose="020B0500000000000000" charset="-122"/>
                <a:ea typeface="思源黑体 CN Regular" panose="020B0500000000000000" charset="-122"/>
              </a:rPr>
              <a:t>-</a:t>
            </a:r>
            <a:r>
              <a:rPr lang="en-US" altLang="zh-CN" sz="800">
                <a:solidFill>
                  <a:schemeClr val="tx1"/>
                </a:solidFill>
                <a:latin typeface="思源黑体 CN Regular" panose="020B0500000000000000" charset="-122"/>
                <a:ea typeface="思源黑体 CN Regular" panose="020B0500000000000000" charset="-122"/>
              </a:rPr>
              <a:t>01</a:t>
            </a:r>
            <a:r>
              <a:rPr lang="zh-CN" altLang="en-US" sz="800">
                <a:solidFill>
                  <a:schemeClr val="tx1"/>
                </a:solidFill>
                <a:latin typeface="思源黑体 CN Regular" panose="020B0500000000000000" charset="-122"/>
                <a:ea typeface="思源黑体 CN Regular" panose="020B0500000000000000" charset="-122"/>
              </a:rPr>
              <a:t>-</a:t>
            </a:r>
            <a:r>
              <a:rPr lang="en-US" altLang="zh-CN" sz="800">
                <a:solidFill>
                  <a:schemeClr val="tx1"/>
                </a:solidFill>
                <a:latin typeface="思源黑体 CN Regular" panose="020B0500000000000000" charset="-122"/>
                <a:ea typeface="思源黑体 CN Regular" panose="020B0500000000000000" charset="-122"/>
              </a:rPr>
              <a:t>13</a:t>
            </a:r>
            <a:endParaRPr lang="en-US" altLang="zh-CN" sz="800" dirty="0">
              <a:solidFill>
                <a:schemeClr val="tx1"/>
              </a:solidFill>
              <a:latin typeface="思源黑体 CN Regular" panose="020B0500000000000000" charset="-122"/>
              <a:ea typeface="思源黑体 CN Regular" panose="020B0500000000000000" charset="-122"/>
            </a:endParaRPr>
          </a:p>
        </p:txBody>
      </p:sp>
      <p:sp>
        <p:nvSpPr>
          <p:cNvPr id="10" name="文本框 9"/>
          <p:cNvSpPr txBox="1"/>
          <p:nvPr userDrawn="1"/>
        </p:nvSpPr>
        <p:spPr>
          <a:xfrm>
            <a:off x="2952115" y="4683125"/>
            <a:ext cx="1039495" cy="213995"/>
          </a:xfrm>
          <a:prstGeom prst="rect">
            <a:avLst/>
          </a:prstGeom>
          <a:noFill/>
        </p:spPr>
        <p:txBody>
          <a:bodyPr wrap="square" rtlCol="0">
            <a:spAutoFit/>
          </a:bodyPr>
          <a:lstStyle/>
          <a:p>
            <a:r>
              <a:rPr lang="zh-CN" altLang="en-US" sz="800">
                <a:solidFill>
                  <a:schemeClr val="tx1"/>
                </a:solidFill>
                <a:latin typeface="思源黑体 CN Regular" panose="020B0500000000000000" charset="-122"/>
                <a:ea typeface="思源黑体 CN Regular" panose="020B0500000000000000" charset="-122"/>
              </a:rPr>
              <a:t>部门：</a:t>
            </a:r>
          </a:p>
        </p:txBody>
      </p:sp>
      <p:sp>
        <p:nvSpPr>
          <p:cNvPr id="29" name="文本框 28"/>
          <p:cNvSpPr txBox="1"/>
          <p:nvPr userDrawn="1"/>
        </p:nvSpPr>
        <p:spPr>
          <a:xfrm>
            <a:off x="4348480" y="4683125"/>
            <a:ext cx="1039495" cy="213995"/>
          </a:xfrm>
          <a:prstGeom prst="rect">
            <a:avLst/>
          </a:prstGeom>
          <a:noFill/>
        </p:spPr>
        <p:txBody>
          <a:bodyPr wrap="square" rtlCol="0">
            <a:spAutoFit/>
          </a:bodyPr>
          <a:lstStyle/>
          <a:p>
            <a:r>
              <a:rPr lang="zh-CN" altLang="en-US" sz="800">
                <a:solidFill>
                  <a:schemeClr val="tx1"/>
                </a:solidFill>
                <a:latin typeface="思源黑体 CN Regular" panose="020B0500000000000000" charset="-122"/>
                <a:ea typeface="思源黑体 CN Regular" panose="020B0500000000000000" charset="-122"/>
              </a:rPr>
              <a:t>标题：</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5" r:id="rId14"/>
  </p:sldLayoutIdLst>
  <mc:AlternateContent xmlns:mc="http://schemas.openxmlformats.org/markup-compatibility/2006" xmlns:p14="http://schemas.microsoft.com/office/powerpoint/2010/main">
    <mc:Choice Requires="p14">
      <p:transition p14:dur="9"/>
    </mc:Choice>
    <mc:Fallback xmlns="">
      <p:transition/>
    </mc:Fallback>
  </mc:AlternateConten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effectScatter-bmap-2.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hyperlink" Target="http://www.szse.cn/market/trend/index.html?code=399231" TargetMode="External"/><Relationship Id="rId13" Type="http://schemas.openxmlformats.org/officeDocument/2006/relationships/hyperlink" Target="http://www.szse.cn/market/trend/index.html?code=399236" TargetMode="External"/><Relationship Id="rId18" Type="http://schemas.openxmlformats.org/officeDocument/2006/relationships/hyperlink" Target="http://www.szse.cn/market/trend/index.html?code=399242" TargetMode="External"/><Relationship Id="rId3" Type="http://schemas.openxmlformats.org/officeDocument/2006/relationships/hyperlink" Target="http://www.szse.cn/market/trend/index.html?code=399004" TargetMode="External"/><Relationship Id="rId21" Type="http://schemas.openxmlformats.org/officeDocument/2006/relationships/hyperlink" Target="http://www.szse.cn/market/trend/index.html?code=399248" TargetMode="External"/><Relationship Id="rId7" Type="http://schemas.openxmlformats.org/officeDocument/2006/relationships/hyperlink" Target="http://www.szse.cn/market/trend/index.html?code=399008" TargetMode="External"/><Relationship Id="rId12" Type="http://schemas.openxmlformats.org/officeDocument/2006/relationships/hyperlink" Target="http://www.szse.cn/market/trend/index.html?code=399235" TargetMode="External"/><Relationship Id="rId17" Type="http://schemas.openxmlformats.org/officeDocument/2006/relationships/hyperlink" Target="http://www.szse.cn/market/trend/index.html?code=399241" TargetMode="External"/><Relationship Id="rId2" Type="http://schemas.openxmlformats.org/officeDocument/2006/relationships/hyperlink" Target="http://www.szse.cn/market/trend/index.html?code=399001" TargetMode="External"/><Relationship Id="rId16" Type="http://schemas.openxmlformats.org/officeDocument/2006/relationships/hyperlink" Target="http://www.szse.cn/market/trend/index.html?code=399240" TargetMode="External"/><Relationship Id="rId20" Type="http://schemas.openxmlformats.org/officeDocument/2006/relationships/hyperlink" Target="http://www.szse.cn/market/trend/index.html?code=399244" TargetMode="External"/><Relationship Id="rId1" Type="http://schemas.openxmlformats.org/officeDocument/2006/relationships/slideLayout" Target="../slideLayouts/slideLayout2.xml"/><Relationship Id="rId6" Type="http://schemas.openxmlformats.org/officeDocument/2006/relationships/hyperlink" Target="http://www.szse.cn/market/trend/index.html?code=399007" TargetMode="External"/><Relationship Id="rId11" Type="http://schemas.openxmlformats.org/officeDocument/2006/relationships/hyperlink" Target="http://www.szse.cn/market/trend/index.html?code=399234" TargetMode="External"/><Relationship Id="rId5" Type="http://schemas.openxmlformats.org/officeDocument/2006/relationships/hyperlink" Target="http://www.szse.cn/market/trend/index.html?code=399006" TargetMode="External"/><Relationship Id="rId15" Type="http://schemas.openxmlformats.org/officeDocument/2006/relationships/hyperlink" Target="http://www.szse.cn/market/trend/index.html?code=399239" TargetMode="External"/><Relationship Id="rId10" Type="http://schemas.openxmlformats.org/officeDocument/2006/relationships/hyperlink" Target="http://www.szse.cn/market/trend/index.html?code=399233" TargetMode="External"/><Relationship Id="rId19" Type="http://schemas.openxmlformats.org/officeDocument/2006/relationships/hyperlink" Target="http://www.szse.cn/market/trend/index.html?code=399243" TargetMode="External"/><Relationship Id="rId4" Type="http://schemas.openxmlformats.org/officeDocument/2006/relationships/hyperlink" Target="http://www.szse.cn/market/trend/index.html?code=399005" TargetMode="External"/><Relationship Id="rId9" Type="http://schemas.openxmlformats.org/officeDocument/2006/relationships/hyperlink" Target="http://www.szse.cn/market/trend/index.html?code=399232" TargetMode="External"/><Relationship Id="rId14" Type="http://schemas.openxmlformats.org/officeDocument/2006/relationships/hyperlink" Target="http://www.szse.cn/market/trend/index.html?code=399237"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visualization.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北大汇丰名片汇总-29"/>
          <p:cNvPicPr>
            <a:picLocks noChangeAspect="1"/>
          </p:cNvPicPr>
          <p:nvPr/>
        </p:nvPicPr>
        <p:blipFill>
          <a:blip r:embed="rId4" cstate="print"/>
          <a:srcRect l="3398" t="15906" r="3304" b="12271"/>
          <a:stretch>
            <a:fillRect/>
          </a:stretch>
        </p:blipFill>
        <p:spPr>
          <a:xfrm>
            <a:off x="9525" y="1322070"/>
            <a:ext cx="6751955" cy="2704465"/>
          </a:xfrm>
          <a:prstGeom prst="rect">
            <a:avLst/>
          </a:prstGeom>
        </p:spPr>
      </p:pic>
      <p:sp>
        <p:nvSpPr>
          <p:cNvPr id="2" name="文本框 1"/>
          <p:cNvSpPr txBox="1"/>
          <p:nvPr/>
        </p:nvSpPr>
        <p:spPr>
          <a:xfrm>
            <a:off x="0" y="2193925"/>
            <a:ext cx="6089783" cy="61106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200" dirty="0">
                <a:solidFill>
                  <a:schemeClr val="bg1"/>
                </a:solidFill>
                <a:latin typeface="+mj-ea"/>
                <a:ea typeface="+mj-ea"/>
                <a:cs typeface="思源黑体" charset="0"/>
              </a:rPr>
              <a:t>Index trend prediction</a:t>
            </a:r>
          </a:p>
        </p:txBody>
      </p:sp>
      <p:pic>
        <p:nvPicPr>
          <p:cNvPr id="3" name="图片 2" descr="01 PHBS-商界军校（全部）-02"/>
          <p:cNvPicPr>
            <a:picLocks noChangeAspect="1"/>
          </p:cNvPicPr>
          <p:nvPr/>
        </p:nvPicPr>
        <p:blipFill>
          <a:blip r:embed="rId5" cstate="print"/>
          <a:stretch>
            <a:fillRect/>
          </a:stretch>
        </p:blipFill>
        <p:spPr>
          <a:xfrm>
            <a:off x="518160" y="507365"/>
            <a:ext cx="1922145" cy="506730"/>
          </a:xfrm>
          <a:prstGeom prst="rect">
            <a:avLst/>
          </a:prstGeom>
        </p:spPr>
      </p:pic>
      <p:sp>
        <p:nvSpPr>
          <p:cNvPr id="6" name="矩形 4">
            <a:extLst>
              <a:ext uri="{FF2B5EF4-FFF2-40B4-BE49-F238E27FC236}">
                <a16:creationId xmlns:a16="http://schemas.microsoft.com/office/drawing/2014/main" id="{F121CD11-4B15-471E-9CD1-381A4258984C}"/>
              </a:ext>
            </a:extLst>
          </p:cNvPr>
          <p:cNvSpPr/>
          <p:nvPr/>
        </p:nvSpPr>
        <p:spPr>
          <a:xfrm>
            <a:off x="7404390" y="3941325"/>
            <a:ext cx="1555194" cy="1015663"/>
          </a:xfrm>
          <a:prstGeom prst="rect">
            <a:avLst/>
          </a:prstGeom>
        </p:spPr>
        <p:txBody>
          <a:bodyPr wrap="square">
            <a:spAutoFit/>
          </a:bodyPr>
          <a:lstStyle/>
          <a:p>
            <a:pPr algn="r"/>
            <a:r>
              <a:rPr lang="en-US" altLang="zh-CN" sz="1500"/>
              <a:t>Joy</a:t>
            </a:r>
          </a:p>
          <a:p>
            <a:pPr algn="r"/>
            <a:r>
              <a:rPr lang="en-US" altLang="zh-CN" sz="1500"/>
              <a:t>Karlie</a:t>
            </a:r>
          </a:p>
          <a:p>
            <a:pPr algn="r"/>
            <a:r>
              <a:rPr lang="en-US" altLang="zh-CN" sz="1500"/>
              <a:t>Patrick</a:t>
            </a:r>
          </a:p>
          <a:p>
            <a:pPr algn="r"/>
            <a:r>
              <a:rPr lang="en-US" altLang="zh-CN" sz="1500"/>
              <a:t>Masha</a:t>
            </a:r>
            <a:endParaRPr lang="zh-CN" altLang="en-US" sz="1500"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080718"/>
            <a:ext cx="8375585" cy="156698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文本框 3">
            <a:extLst>
              <a:ext uri="{FF2B5EF4-FFF2-40B4-BE49-F238E27FC236}">
                <a16:creationId xmlns:a16="http://schemas.microsoft.com/office/drawing/2014/main" id="{29C99534-E98E-4237-98D9-A0FA7CE40CB2}"/>
              </a:ext>
            </a:extLst>
          </p:cNvPr>
          <p:cNvSpPr txBox="1"/>
          <p:nvPr/>
        </p:nvSpPr>
        <p:spPr>
          <a:xfrm>
            <a:off x="788670" y="3246990"/>
            <a:ext cx="2743200" cy="12344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400">
                <a:latin typeface="+mj-lt"/>
                <a:ea typeface="+mj-ea"/>
                <a:cs typeface="+mj-cs"/>
              </a:rPr>
              <a:t>LSTM</a:t>
            </a:r>
          </a:p>
        </p:txBody>
      </p:sp>
      <p:pic>
        <p:nvPicPr>
          <p:cNvPr id="10" name="图片 5">
            <a:extLst>
              <a:ext uri="{FF2B5EF4-FFF2-40B4-BE49-F238E27FC236}">
                <a16:creationId xmlns:a16="http://schemas.microsoft.com/office/drawing/2014/main" id="{C6B71348-1978-4D36-A70B-EC344FEE1C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979" y="271432"/>
            <a:ext cx="3495515" cy="2612898"/>
          </a:xfrm>
          <a:prstGeom prst="rect">
            <a:avLst/>
          </a:prstGeom>
        </p:spPr>
      </p:pic>
      <p:pic>
        <p:nvPicPr>
          <p:cNvPr id="9" name="图片 12">
            <a:extLst>
              <a:ext uri="{FF2B5EF4-FFF2-40B4-BE49-F238E27FC236}">
                <a16:creationId xmlns:a16="http://schemas.microsoft.com/office/drawing/2014/main" id="{6E02C57E-3E89-4B2D-9FF6-8646CD896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6658" y="267938"/>
            <a:ext cx="3507245" cy="2612898"/>
          </a:xfrm>
          <a:prstGeom prst="rect">
            <a:avLst/>
          </a:prstGeom>
        </p:spPr>
      </p:pic>
      <p:sp>
        <p:nvSpPr>
          <p:cNvPr id="25" name="Rectangle 24">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3600178"/>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7" name="Rectangle 26">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6085" y="3860782"/>
            <a:ext cx="1097280"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404D134C-7E23-4997-8AF2-18AADE601426}"/>
              </a:ext>
            </a:extLst>
          </p:cNvPr>
          <p:cNvSpPr/>
          <p:nvPr/>
        </p:nvSpPr>
        <p:spPr>
          <a:xfrm>
            <a:off x="3883791" y="3235950"/>
            <a:ext cx="4844397" cy="123444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altLang="zh-CN" sz="1400"/>
              <a:t>Long short-term memory (LSTM) is a special RNN, which is mainly used to solve the problem of gradient disappearance and gradient explosion</a:t>
            </a:r>
          </a:p>
          <a:p>
            <a:pPr indent="-228600">
              <a:lnSpc>
                <a:spcPct val="90000"/>
              </a:lnSpc>
              <a:spcAft>
                <a:spcPts val="600"/>
              </a:spcAft>
              <a:buFont typeface="Arial" panose="020B0604020202020204" pitchFamily="34" charset="0"/>
              <a:buChar char="•"/>
            </a:pPr>
            <a:r>
              <a:rPr lang="en-US" altLang="zh-CN" sz="1400"/>
              <a:t>Compared with ordinary RNN, LSTM can perform better in longer sequences</a:t>
            </a:r>
          </a:p>
        </p:txBody>
      </p:sp>
    </p:spTree>
    <p:extLst>
      <p:ext uri="{BB962C8B-B14F-4D97-AF65-F5344CB8AC3E}">
        <p14:creationId xmlns:p14="http://schemas.microsoft.com/office/powerpoint/2010/main" val="4273635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5">
            <a:extLst>
              <a:ext uri="{FF2B5EF4-FFF2-40B4-BE49-F238E27FC236}">
                <a16:creationId xmlns:a16="http://schemas.microsoft.com/office/drawing/2014/main" id="{C6B71348-1978-4D36-A70B-EC344FEE1C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979" y="271432"/>
            <a:ext cx="3495515" cy="2612898"/>
          </a:xfrm>
          <a:prstGeom prst="rect">
            <a:avLst/>
          </a:prstGeom>
        </p:spPr>
      </p:pic>
      <p:pic>
        <p:nvPicPr>
          <p:cNvPr id="9" name="图片 12">
            <a:extLst>
              <a:ext uri="{FF2B5EF4-FFF2-40B4-BE49-F238E27FC236}">
                <a16:creationId xmlns:a16="http://schemas.microsoft.com/office/drawing/2014/main" id="{6E02C57E-3E89-4B2D-9FF6-8646CD8961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6658" y="267938"/>
            <a:ext cx="3507245" cy="2612898"/>
          </a:xfrm>
          <a:prstGeom prst="rect">
            <a:avLst/>
          </a:prstGeom>
        </p:spPr>
      </p:pic>
      <p:pic>
        <p:nvPicPr>
          <p:cNvPr id="2" name="Picture 1">
            <a:extLst>
              <a:ext uri="{FF2B5EF4-FFF2-40B4-BE49-F238E27FC236}">
                <a16:creationId xmlns:a16="http://schemas.microsoft.com/office/drawing/2014/main" id="{47500B4B-69BC-4899-A328-30E0B8CADEC8}"/>
              </a:ext>
            </a:extLst>
          </p:cNvPr>
          <p:cNvPicPr>
            <a:picLocks noChangeAspect="1"/>
          </p:cNvPicPr>
          <p:nvPr/>
        </p:nvPicPr>
        <p:blipFill>
          <a:blip r:embed="rId4"/>
          <a:stretch>
            <a:fillRect/>
          </a:stretch>
        </p:blipFill>
        <p:spPr>
          <a:xfrm>
            <a:off x="0" y="2982052"/>
            <a:ext cx="9144000" cy="2161448"/>
          </a:xfrm>
          <a:prstGeom prst="rect">
            <a:avLst/>
          </a:prstGeom>
        </p:spPr>
      </p:pic>
      <p:sp>
        <p:nvSpPr>
          <p:cNvPr id="5" name="矩形 4">
            <a:extLst>
              <a:ext uri="{FF2B5EF4-FFF2-40B4-BE49-F238E27FC236}">
                <a16:creationId xmlns:a16="http://schemas.microsoft.com/office/drawing/2014/main" id="{404D134C-7E23-4997-8AF2-18AADE601426}"/>
              </a:ext>
            </a:extLst>
          </p:cNvPr>
          <p:cNvSpPr/>
          <p:nvPr/>
        </p:nvSpPr>
        <p:spPr>
          <a:xfrm>
            <a:off x="3857385" y="3188874"/>
            <a:ext cx="4994622" cy="1452281"/>
          </a:xfrm>
          <a:prstGeom prst="rect">
            <a:avLst/>
          </a:prstGeom>
        </p:spPr>
        <p:txBody>
          <a:bodyPr vert="horz" lIns="91440" tIns="45720" rIns="91440" bIns="45720" rtlCol="0" anchor="ctr">
            <a:normAutofit/>
          </a:bodyPr>
          <a:lstStyle/>
          <a:p>
            <a:r>
              <a:rPr lang="en-US" altLang="zh-CN" sz="1400"/>
              <a:t>There are three main phases in LSTM</a:t>
            </a:r>
          </a:p>
          <a:p>
            <a:br>
              <a:rPr lang="en-US" altLang="zh-CN" sz="1400"/>
            </a:br>
            <a:r>
              <a:rPr lang="en-US" altLang="zh-CN" sz="1400"/>
              <a:t>1. Forget. Selectively forget the input from the previous node</a:t>
            </a:r>
            <a:br>
              <a:rPr lang="en-US" altLang="zh-CN" sz="1400"/>
            </a:br>
            <a:r>
              <a:rPr lang="en-US" altLang="zh-CN" sz="1400"/>
              <a:t>2. Select. Selectively "remembers" the input of this stage</a:t>
            </a:r>
            <a:br>
              <a:rPr lang="en-US" altLang="zh-CN" sz="1400"/>
            </a:br>
            <a:r>
              <a:rPr lang="en-US" altLang="zh-CN" sz="1400"/>
              <a:t>3. Output. Determine which outputs will be treated as the current state</a:t>
            </a:r>
            <a:endParaRPr lang="zh-CN" altLang="en-US" sz="1400" dirty="0"/>
          </a:p>
        </p:txBody>
      </p:sp>
    </p:spTree>
    <p:extLst>
      <p:ext uri="{BB962C8B-B14F-4D97-AF65-F5344CB8AC3E}">
        <p14:creationId xmlns:p14="http://schemas.microsoft.com/office/powerpoint/2010/main" val="1329690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B73C40F-3A7A-4DF3-AF86-4B698788DD64}"/>
              </a:ext>
            </a:extLst>
          </p:cNvPr>
          <p:cNvSpPr/>
          <p:nvPr/>
        </p:nvSpPr>
        <p:spPr>
          <a:xfrm>
            <a:off x="455716" y="1083606"/>
            <a:ext cx="5998872" cy="2527615"/>
          </a:xfrm>
          <a:prstGeom prst="rect">
            <a:avLst/>
          </a:prstGeom>
        </p:spPr>
        <p:txBody>
          <a:bodyPr wrap="square">
            <a:spAutoFit/>
          </a:bodyPr>
          <a:lstStyle/>
          <a:p>
            <a:pPr marL="285750" indent="-285750">
              <a:lnSpc>
                <a:spcPct val="114000"/>
              </a:lnSpc>
              <a:buFont typeface="Arial" panose="020B0604020202020204" pitchFamily="34" charset="0"/>
              <a:buChar char="•"/>
            </a:pPr>
            <a:r>
              <a:rPr lang="en-US" altLang="zh-CN" sz="1400"/>
              <a:t>Lasso regression is very similar to ridge regression, the difference is that they use different regularization terms</a:t>
            </a:r>
          </a:p>
          <a:p>
            <a:pPr marL="285750" indent="-285750">
              <a:lnSpc>
                <a:spcPct val="114000"/>
              </a:lnSpc>
              <a:buFont typeface="Arial" panose="020B0604020202020204" pitchFamily="34" charset="0"/>
              <a:buChar char="•"/>
            </a:pPr>
            <a:r>
              <a:rPr lang="en-US" altLang="zh-CN" sz="1400"/>
              <a:t>It prevents the effect of overfitting by constraining parameters. Lasso can shrink the parameters of some features with relatively small effects to 0 to obtain sparse solutions</a:t>
            </a:r>
          </a:p>
          <a:p>
            <a:pPr marL="285750" indent="-285750">
              <a:lnSpc>
                <a:spcPct val="114000"/>
              </a:lnSpc>
              <a:buFont typeface="Arial" panose="020B0604020202020204" pitchFamily="34" charset="0"/>
              <a:buChar char="•"/>
            </a:pPr>
            <a:r>
              <a:rPr lang="en-US" altLang="zh-CN" sz="1400"/>
              <a:t>That is to say, with this method, the purpose of dimensionality reduction (feature screening) is achieved in the process of training the model</a:t>
            </a:r>
          </a:p>
          <a:p>
            <a:pPr>
              <a:lnSpc>
                <a:spcPct val="114000"/>
              </a:lnSpc>
            </a:pPr>
            <a:endParaRPr lang="en-US" altLang="zh-CN" sz="1400"/>
          </a:p>
          <a:p>
            <a:pPr marL="285750" indent="-285750">
              <a:lnSpc>
                <a:spcPct val="114000"/>
              </a:lnSpc>
              <a:buFont typeface="Arial" panose="020B0604020202020204" pitchFamily="34" charset="0"/>
              <a:buChar char="•"/>
            </a:pPr>
            <a:r>
              <a:rPr lang="en-US" altLang="zh-CN" sz="1400"/>
              <a:t>Cost function:</a:t>
            </a:r>
          </a:p>
        </p:txBody>
      </p:sp>
      <p:pic>
        <p:nvPicPr>
          <p:cNvPr id="7" name="图片 6">
            <a:extLst>
              <a:ext uri="{FF2B5EF4-FFF2-40B4-BE49-F238E27FC236}">
                <a16:creationId xmlns:a16="http://schemas.microsoft.com/office/drawing/2014/main" id="{C0DEC9D1-A692-487B-A845-5ED6E81F5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101" y="3032093"/>
            <a:ext cx="6192621" cy="739926"/>
          </a:xfrm>
          <a:prstGeom prst="rect">
            <a:avLst/>
          </a:prstGeom>
        </p:spPr>
      </p:pic>
      <p:sp>
        <p:nvSpPr>
          <p:cNvPr id="6" name="文本框 3">
            <a:extLst>
              <a:ext uri="{FF2B5EF4-FFF2-40B4-BE49-F238E27FC236}">
                <a16:creationId xmlns:a16="http://schemas.microsoft.com/office/drawing/2014/main" id="{8AA88A70-5695-4D44-8AFC-CF807D35856E}"/>
              </a:ext>
            </a:extLst>
          </p:cNvPr>
          <p:cNvSpPr txBox="1"/>
          <p:nvPr/>
        </p:nvSpPr>
        <p:spPr>
          <a:xfrm>
            <a:off x="283906" y="9299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a:latin typeface="+mj-lt"/>
                <a:ea typeface="+mj-ea"/>
                <a:cs typeface="+mj-cs"/>
              </a:rPr>
              <a:t>Lasso regression</a:t>
            </a:r>
            <a:endParaRPr lang="en-US" altLang="zh-CN" sz="2700" kern="1200">
              <a:solidFill>
                <a:schemeClr val="tx1"/>
              </a:solidFill>
              <a:latin typeface="+mj-lt"/>
              <a:ea typeface="+mj-ea"/>
              <a:cs typeface="+mj-cs"/>
            </a:endParaRPr>
          </a:p>
        </p:txBody>
      </p:sp>
      <p:pic>
        <p:nvPicPr>
          <p:cNvPr id="8" name="Picture 7">
            <a:extLst>
              <a:ext uri="{FF2B5EF4-FFF2-40B4-BE49-F238E27FC236}">
                <a16:creationId xmlns:a16="http://schemas.microsoft.com/office/drawing/2014/main" id="{A96BE666-E498-4BAB-B56B-426862B9F582}"/>
              </a:ext>
            </a:extLst>
          </p:cNvPr>
          <p:cNvPicPr>
            <a:picLocks noChangeAspect="1"/>
          </p:cNvPicPr>
          <p:nvPr/>
        </p:nvPicPr>
        <p:blipFill>
          <a:blip r:embed="rId3"/>
          <a:stretch>
            <a:fillRect/>
          </a:stretch>
        </p:blipFill>
        <p:spPr>
          <a:xfrm>
            <a:off x="6380635" y="145996"/>
            <a:ext cx="2622611" cy="2315055"/>
          </a:xfrm>
          <a:prstGeom prst="rect">
            <a:avLst/>
          </a:prstGeom>
        </p:spPr>
      </p:pic>
    </p:spTree>
    <p:extLst>
      <p:ext uri="{BB962C8B-B14F-4D97-AF65-F5344CB8AC3E}">
        <p14:creationId xmlns:p14="http://schemas.microsoft.com/office/powerpoint/2010/main" val="256816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3A52FC42-4645-4E80-9C32-79E9F5F47719}"/>
              </a:ext>
            </a:extLst>
          </p:cNvPr>
          <p:cNvPicPr>
            <a:picLocks noChangeAspect="1"/>
          </p:cNvPicPr>
          <p:nvPr/>
        </p:nvPicPr>
        <p:blipFill rotWithShape="1">
          <a:blip r:embed="rId2">
            <a:extLst>
              <a:ext uri="{28A0092B-C50C-407E-A947-70E740481C1C}">
                <a14:useLocalDpi xmlns:a14="http://schemas.microsoft.com/office/drawing/2010/main" val="0"/>
              </a:ext>
            </a:extLst>
          </a:blip>
          <a:srcRect r="2943"/>
          <a:stretch/>
        </p:blipFill>
        <p:spPr>
          <a:xfrm>
            <a:off x="6414523" y="664548"/>
            <a:ext cx="2729477" cy="2064544"/>
          </a:xfrm>
          <a:prstGeom prst="rect">
            <a:avLst/>
          </a:prstGeom>
        </p:spPr>
      </p:pic>
      <p:sp>
        <p:nvSpPr>
          <p:cNvPr id="2" name="矩形 1">
            <a:extLst>
              <a:ext uri="{FF2B5EF4-FFF2-40B4-BE49-F238E27FC236}">
                <a16:creationId xmlns:a16="http://schemas.microsoft.com/office/drawing/2014/main" id="{7BF2B59E-9281-4C06-8C8C-18363B6D5D33}"/>
              </a:ext>
            </a:extLst>
          </p:cNvPr>
          <p:cNvSpPr/>
          <p:nvPr/>
        </p:nvSpPr>
        <p:spPr>
          <a:xfrm>
            <a:off x="679102" y="825832"/>
            <a:ext cx="5725391" cy="507831"/>
          </a:xfrm>
          <a:prstGeom prst="rect">
            <a:avLst/>
          </a:prstGeom>
        </p:spPr>
        <p:txBody>
          <a:bodyPr wrap="square">
            <a:spAutoFit/>
          </a:bodyPr>
          <a:lstStyle/>
          <a:p>
            <a:r>
              <a:rPr lang="en-US" altLang="zh-CN" sz="1350" dirty="0"/>
              <a:t>The K-Means algorithm is an unsupervised classification algorithm, assuming unlabeled data sets:</a:t>
            </a:r>
            <a:endParaRPr lang="zh-CN" altLang="en-US" sz="1350" dirty="0"/>
          </a:p>
        </p:txBody>
      </p:sp>
      <p:pic>
        <p:nvPicPr>
          <p:cNvPr id="5" name="图形 4">
            <a:extLst>
              <a:ext uri="{FF2B5EF4-FFF2-40B4-BE49-F238E27FC236}">
                <a16:creationId xmlns:a16="http://schemas.microsoft.com/office/drawing/2014/main" id="{26819840-4C0B-4A40-9EDA-76BB0B78C8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77077" y="1197679"/>
            <a:ext cx="1123842" cy="1237649"/>
          </a:xfrm>
          <a:prstGeom prst="rect">
            <a:avLst/>
          </a:prstGeom>
        </p:spPr>
      </p:pic>
      <p:sp>
        <p:nvSpPr>
          <p:cNvPr id="6" name="矩形 5">
            <a:extLst>
              <a:ext uri="{FF2B5EF4-FFF2-40B4-BE49-F238E27FC236}">
                <a16:creationId xmlns:a16="http://schemas.microsoft.com/office/drawing/2014/main" id="{3F44137B-3A18-4DC4-BCA2-0CF25F52D09F}"/>
              </a:ext>
            </a:extLst>
          </p:cNvPr>
          <p:cNvSpPr/>
          <p:nvPr/>
        </p:nvSpPr>
        <p:spPr>
          <a:xfrm>
            <a:off x="571500" y="2527817"/>
            <a:ext cx="6203372" cy="507831"/>
          </a:xfrm>
          <a:prstGeom prst="rect">
            <a:avLst/>
          </a:prstGeom>
        </p:spPr>
        <p:txBody>
          <a:bodyPr wrap="square">
            <a:spAutoFit/>
          </a:bodyPr>
          <a:lstStyle/>
          <a:p>
            <a:r>
              <a:rPr lang="en-US" altLang="zh-CN" sz="1350" dirty="0"/>
              <a:t>The task of this algorithm is to cluster the data set into C = {C1, C2, ..., Ck}. The minimization loss function is:</a:t>
            </a:r>
            <a:endParaRPr lang="zh-CN" altLang="en-US" sz="1350" dirty="0"/>
          </a:p>
        </p:txBody>
      </p:sp>
      <p:pic>
        <p:nvPicPr>
          <p:cNvPr id="8" name="图形 7">
            <a:extLst>
              <a:ext uri="{FF2B5EF4-FFF2-40B4-BE49-F238E27FC236}">
                <a16:creationId xmlns:a16="http://schemas.microsoft.com/office/drawing/2014/main" id="{F9F44E80-44BC-4822-84B3-33CA277525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2944" y="2921952"/>
            <a:ext cx="2175950" cy="730611"/>
          </a:xfrm>
          <a:prstGeom prst="rect">
            <a:avLst/>
          </a:prstGeom>
        </p:spPr>
      </p:pic>
      <p:sp>
        <p:nvSpPr>
          <p:cNvPr id="9" name="矩形 8">
            <a:extLst>
              <a:ext uri="{FF2B5EF4-FFF2-40B4-BE49-F238E27FC236}">
                <a16:creationId xmlns:a16="http://schemas.microsoft.com/office/drawing/2014/main" id="{4E1FD1B9-3CE8-47BC-9194-5107488F1BC7}"/>
              </a:ext>
            </a:extLst>
          </p:cNvPr>
          <p:cNvSpPr/>
          <p:nvPr/>
        </p:nvSpPr>
        <p:spPr>
          <a:xfrm>
            <a:off x="571499" y="3721813"/>
            <a:ext cx="2188420" cy="300082"/>
          </a:xfrm>
          <a:prstGeom prst="rect">
            <a:avLst/>
          </a:prstGeom>
        </p:spPr>
        <p:txBody>
          <a:bodyPr wrap="none">
            <a:spAutoFit/>
          </a:bodyPr>
          <a:lstStyle/>
          <a:p>
            <a:r>
              <a:rPr lang="en-US" altLang="zh-CN" sz="1350" dirty="0"/>
              <a:t>µ is the central point of </a:t>
            </a:r>
            <a:r>
              <a:rPr lang="zh-CN" altLang="en-US" sz="1350" dirty="0"/>
              <a:t>C</a:t>
            </a:r>
            <a:r>
              <a:rPr lang="en-US" altLang="zh-CN" sz="1350" dirty="0"/>
              <a:t>i:</a:t>
            </a:r>
            <a:endParaRPr lang="zh-CN" altLang="en-US" sz="1350" dirty="0"/>
          </a:p>
        </p:txBody>
      </p:sp>
      <p:pic>
        <p:nvPicPr>
          <p:cNvPr id="11" name="图形 10">
            <a:extLst>
              <a:ext uri="{FF2B5EF4-FFF2-40B4-BE49-F238E27FC236}">
                <a16:creationId xmlns:a16="http://schemas.microsoft.com/office/drawing/2014/main" id="{AC4A6B52-1AAF-46D6-9BE8-E65685AF52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9814" y="3799634"/>
            <a:ext cx="1486743" cy="610347"/>
          </a:xfrm>
          <a:prstGeom prst="rect">
            <a:avLst/>
          </a:prstGeom>
        </p:spPr>
      </p:pic>
      <p:sp>
        <p:nvSpPr>
          <p:cNvPr id="12" name="矩形 11">
            <a:extLst>
              <a:ext uri="{FF2B5EF4-FFF2-40B4-BE49-F238E27FC236}">
                <a16:creationId xmlns:a16="http://schemas.microsoft.com/office/drawing/2014/main" id="{264CF71C-8A99-4EEB-BC9F-17134AAED55D}"/>
              </a:ext>
            </a:extLst>
          </p:cNvPr>
          <p:cNvSpPr/>
          <p:nvPr/>
        </p:nvSpPr>
        <p:spPr>
          <a:xfrm>
            <a:off x="5512363" y="2972335"/>
            <a:ext cx="3313712" cy="1338828"/>
          </a:xfrm>
          <a:prstGeom prst="rect">
            <a:avLst/>
          </a:prstGeom>
          <a:ln w="19050">
            <a:solidFill>
              <a:srgbClr val="8B0012"/>
            </a:solidFill>
          </a:ln>
        </p:spPr>
        <p:txBody>
          <a:bodyPr wrap="square">
            <a:spAutoFit/>
          </a:bodyPr>
          <a:lstStyle/>
          <a:p>
            <a:pPr algn="ctr"/>
            <a:r>
              <a:rPr lang="en-US" altLang="zh-CN" sz="1350" dirty="0"/>
              <a:t>To find the optimal solution to the above problem, it is necessary to traverse all possible </a:t>
            </a:r>
            <a:r>
              <a:rPr lang="en-US" altLang="zh-CN" sz="1350"/>
              <a:t>cluster divisions</a:t>
            </a:r>
          </a:p>
          <a:p>
            <a:pPr algn="ctr"/>
            <a:endParaRPr lang="en-US" altLang="zh-CN" sz="1350"/>
          </a:p>
          <a:p>
            <a:pPr algn="ctr"/>
            <a:r>
              <a:rPr lang="en-US" altLang="zh-CN" sz="1350"/>
              <a:t>The </a:t>
            </a:r>
            <a:r>
              <a:rPr lang="en-US" altLang="zh-CN" sz="1350" dirty="0"/>
              <a:t>K-means algorithm uses an specific strategy to find an approximate solution</a:t>
            </a:r>
            <a:endParaRPr lang="zh-CN" altLang="en-US" sz="1350" dirty="0"/>
          </a:p>
        </p:txBody>
      </p:sp>
      <p:sp>
        <p:nvSpPr>
          <p:cNvPr id="13" name="文本框 3">
            <a:extLst>
              <a:ext uri="{FF2B5EF4-FFF2-40B4-BE49-F238E27FC236}">
                <a16:creationId xmlns:a16="http://schemas.microsoft.com/office/drawing/2014/main" id="{82C3C752-3916-4EC5-AED8-6B16CB7D090F}"/>
              </a:ext>
            </a:extLst>
          </p:cNvPr>
          <p:cNvSpPr txBox="1"/>
          <p:nvPr/>
        </p:nvSpPr>
        <p:spPr>
          <a:xfrm>
            <a:off x="283906" y="9299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a:latin typeface="+mj-lt"/>
                <a:ea typeface="+mj-ea"/>
                <a:cs typeface="+mj-cs"/>
              </a:rPr>
              <a:t>K-Means</a:t>
            </a:r>
            <a:endParaRPr lang="en-US" altLang="zh-CN" sz="2700" kern="1200">
              <a:solidFill>
                <a:schemeClr val="tx1"/>
              </a:solidFill>
              <a:latin typeface="+mj-lt"/>
              <a:ea typeface="+mj-ea"/>
              <a:cs typeface="+mj-cs"/>
            </a:endParaRPr>
          </a:p>
        </p:txBody>
      </p:sp>
    </p:spTree>
    <p:extLst>
      <p:ext uri="{BB962C8B-B14F-4D97-AF65-F5344CB8AC3E}">
        <p14:creationId xmlns:p14="http://schemas.microsoft.com/office/powerpoint/2010/main" val="66162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6C5329-1AFB-473E-8927-80B5223C8271}"/>
              </a:ext>
            </a:extLst>
          </p:cNvPr>
          <p:cNvSpPr/>
          <p:nvPr/>
        </p:nvSpPr>
        <p:spPr>
          <a:xfrm>
            <a:off x="0" y="3519287"/>
            <a:ext cx="9143980" cy="1624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5">
            <a:extLst>
              <a:ext uri="{FF2B5EF4-FFF2-40B4-BE49-F238E27FC236}">
                <a16:creationId xmlns:a16="http://schemas.microsoft.com/office/drawing/2014/main" id="{F609E449-381F-4EF7-85C0-EE66CFBAC8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79" b="11542"/>
          <a:stretch/>
        </p:blipFill>
        <p:spPr>
          <a:xfrm>
            <a:off x="20" y="2154"/>
            <a:ext cx="9143980" cy="3446965"/>
          </a:xfrm>
          <a:custGeom>
            <a:avLst/>
            <a:gdLst>
              <a:gd name="connsiteX0" fmla="*/ 0 w 12192000"/>
              <a:gd name="connsiteY0" fmla="*/ 0 h 4621300"/>
              <a:gd name="connsiteX1" fmla="*/ 12192000 w 12192000"/>
              <a:gd name="connsiteY1" fmla="*/ 0 h 4621300"/>
              <a:gd name="connsiteX2" fmla="*/ 12192000 w 12192000"/>
              <a:gd name="connsiteY2" fmla="*/ 3104412 h 4621300"/>
              <a:gd name="connsiteX3" fmla="*/ 12192000 w 12192000"/>
              <a:gd name="connsiteY3" fmla="*/ 3296537 h 4621300"/>
              <a:gd name="connsiteX4" fmla="*/ 12192000 w 12192000"/>
              <a:gd name="connsiteY4" fmla="*/ 4272355 h 4621300"/>
              <a:gd name="connsiteX5" fmla="*/ 12113803 w 12192000"/>
              <a:gd name="connsiteY5" fmla="*/ 4280638 h 4621300"/>
              <a:gd name="connsiteX6" fmla="*/ 6753597 w 12192000"/>
              <a:gd name="connsiteY6" fmla="*/ 4604195 h 4621300"/>
              <a:gd name="connsiteX7" fmla="*/ 400746 w 12192000"/>
              <a:gd name="connsiteY7" fmla="*/ 4432852 h 4621300"/>
              <a:gd name="connsiteX8" fmla="*/ 0 w 12192000"/>
              <a:gd name="connsiteY8" fmla="*/ 4395876 h 4621300"/>
              <a:gd name="connsiteX9" fmla="*/ 0 w 12192000"/>
              <a:gd name="connsiteY9" fmla="*/ 3296537 h 4621300"/>
              <a:gd name="connsiteX10" fmla="*/ 0 w 12192000"/>
              <a:gd name="connsiteY10" fmla="*/ 3104412 h 46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16" name="矩形 2">
            <a:extLst>
              <a:ext uri="{FF2B5EF4-FFF2-40B4-BE49-F238E27FC236}">
                <a16:creationId xmlns:a16="http://schemas.microsoft.com/office/drawing/2014/main" id="{FFA90D21-CD87-4A6D-AB5B-4F7836A26C23}"/>
              </a:ext>
            </a:extLst>
          </p:cNvPr>
          <p:cNvSpPr/>
          <p:nvPr/>
        </p:nvSpPr>
        <p:spPr>
          <a:xfrm>
            <a:off x="403545" y="3632447"/>
            <a:ext cx="8396757" cy="1327725"/>
          </a:xfrm>
          <a:prstGeom prst="rect">
            <a:avLst/>
          </a:prstGeom>
        </p:spPr>
        <p:txBody>
          <a:bodyPr vert="horz" lIns="91440" tIns="45720" rIns="91440" bIns="45720" rtlCol="0" anchor="ctr">
            <a:noAutofit/>
          </a:bodyPr>
          <a:lstStyle/>
          <a:p>
            <a:pPr>
              <a:lnSpc>
                <a:spcPct val="90000"/>
              </a:lnSpc>
              <a:spcAft>
                <a:spcPts val="600"/>
              </a:spcAft>
            </a:pPr>
            <a:r>
              <a:rPr lang="en-US" altLang="zh-CN" sz="1400" b="1"/>
              <a:t>Database – MySQL. Advantages:</a:t>
            </a:r>
          </a:p>
          <a:p>
            <a:pPr marL="257175" indent="-228600">
              <a:lnSpc>
                <a:spcPct val="90000"/>
              </a:lnSpc>
              <a:spcAft>
                <a:spcPts val="600"/>
              </a:spcAft>
              <a:buFont typeface="Arial" panose="020B0604020202020204" pitchFamily="34" charset="0"/>
              <a:buChar char="•"/>
            </a:pPr>
            <a:r>
              <a:rPr lang="en-US" altLang="zh-CN" sz="1400"/>
              <a:t>Our data is structured so we can use a relational database </a:t>
            </a:r>
          </a:p>
          <a:p>
            <a:pPr marL="257175" indent="-228600">
              <a:lnSpc>
                <a:spcPct val="90000"/>
              </a:lnSpc>
              <a:spcAft>
                <a:spcPts val="600"/>
              </a:spcAft>
              <a:buFont typeface="Arial" panose="020B0604020202020204" pitchFamily="34" charset="0"/>
              <a:buChar char="•"/>
            </a:pPr>
            <a:r>
              <a:rPr lang="en-US" altLang="zh-CN" sz="1400"/>
              <a:t>The database is mainly used for storage, and the amount of data calculation is not large, so there is no need to choose a specific time series database</a:t>
            </a:r>
          </a:p>
          <a:p>
            <a:pPr marL="257175" indent="-228600">
              <a:lnSpc>
                <a:spcPct val="90000"/>
              </a:lnSpc>
              <a:spcAft>
                <a:spcPts val="600"/>
              </a:spcAft>
              <a:buFont typeface="Arial" panose="020B0604020202020204" pitchFamily="34" charset="0"/>
              <a:buChar char="•"/>
            </a:pPr>
            <a:r>
              <a:rPr lang="en-US" altLang="zh-CN" sz="1400"/>
              <a:t>Simple operation and convenient query</a:t>
            </a:r>
          </a:p>
          <a:p>
            <a:pPr marL="257175" indent="-228600">
              <a:lnSpc>
                <a:spcPct val="90000"/>
              </a:lnSpc>
              <a:spcAft>
                <a:spcPts val="600"/>
              </a:spcAft>
              <a:buFont typeface="Arial" panose="020B0604020202020204" pitchFamily="34" charset="0"/>
              <a:buChar char="•"/>
            </a:pPr>
            <a:r>
              <a:rPr lang="en-US" altLang="zh-CN" sz="1400"/>
              <a:t>Faster than excel</a:t>
            </a:r>
          </a:p>
        </p:txBody>
      </p:sp>
    </p:spTree>
    <p:extLst>
      <p:ext uri="{BB962C8B-B14F-4D97-AF65-F5344CB8AC3E}">
        <p14:creationId xmlns:p14="http://schemas.microsoft.com/office/powerpoint/2010/main" val="9567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6C5329-1AFB-473E-8927-80B5223C8271}"/>
              </a:ext>
            </a:extLst>
          </p:cNvPr>
          <p:cNvSpPr/>
          <p:nvPr/>
        </p:nvSpPr>
        <p:spPr>
          <a:xfrm>
            <a:off x="0" y="3519287"/>
            <a:ext cx="9143980" cy="16242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图片 5">
            <a:extLst>
              <a:ext uri="{FF2B5EF4-FFF2-40B4-BE49-F238E27FC236}">
                <a16:creationId xmlns:a16="http://schemas.microsoft.com/office/drawing/2014/main" id="{F609E449-381F-4EF7-85C0-EE66CFBAC8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179" b="11542"/>
          <a:stretch/>
        </p:blipFill>
        <p:spPr>
          <a:xfrm>
            <a:off x="20" y="2154"/>
            <a:ext cx="9143980" cy="3446965"/>
          </a:xfrm>
          <a:custGeom>
            <a:avLst/>
            <a:gdLst>
              <a:gd name="connsiteX0" fmla="*/ 0 w 12192000"/>
              <a:gd name="connsiteY0" fmla="*/ 0 h 4621300"/>
              <a:gd name="connsiteX1" fmla="*/ 12192000 w 12192000"/>
              <a:gd name="connsiteY1" fmla="*/ 0 h 4621300"/>
              <a:gd name="connsiteX2" fmla="*/ 12192000 w 12192000"/>
              <a:gd name="connsiteY2" fmla="*/ 3104412 h 4621300"/>
              <a:gd name="connsiteX3" fmla="*/ 12192000 w 12192000"/>
              <a:gd name="connsiteY3" fmla="*/ 3296537 h 4621300"/>
              <a:gd name="connsiteX4" fmla="*/ 12192000 w 12192000"/>
              <a:gd name="connsiteY4" fmla="*/ 4272355 h 4621300"/>
              <a:gd name="connsiteX5" fmla="*/ 12113803 w 12192000"/>
              <a:gd name="connsiteY5" fmla="*/ 4280638 h 4621300"/>
              <a:gd name="connsiteX6" fmla="*/ 6753597 w 12192000"/>
              <a:gd name="connsiteY6" fmla="*/ 4604195 h 4621300"/>
              <a:gd name="connsiteX7" fmla="*/ 400746 w 12192000"/>
              <a:gd name="connsiteY7" fmla="*/ 4432852 h 4621300"/>
              <a:gd name="connsiteX8" fmla="*/ 0 w 12192000"/>
              <a:gd name="connsiteY8" fmla="*/ 4395876 h 4621300"/>
              <a:gd name="connsiteX9" fmla="*/ 0 w 12192000"/>
              <a:gd name="connsiteY9" fmla="*/ 3296537 h 4621300"/>
              <a:gd name="connsiteX10" fmla="*/ 0 w 12192000"/>
              <a:gd name="connsiteY10" fmla="*/ 3104412 h 46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16" name="矩形 2">
            <a:extLst>
              <a:ext uri="{FF2B5EF4-FFF2-40B4-BE49-F238E27FC236}">
                <a16:creationId xmlns:a16="http://schemas.microsoft.com/office/drawing/2014/main" id="{FFA90D21-CD87-4A6D-AB5B-4F7836A26C23}"/>
              </a:ext>
            </a:extLst>
          </p:cNvPr>
          <p:cNvSpPr/>
          <p:nvPr/>
        </p:nvSpPr>
        <p:spPr>
          <a:xfrm>
            <a:off x="403545" y="3632447"/>
            <a:ext cx="8396757" cy="1327725"/>
          </a:xfrm>
          <a:prstGeom prst="rect">
            <a:avLst/>
          </a:prstGeom>
        </p:spPr>
        <p:txBody>
          <a:bodyPr vert="horz" lIns="91440" tIns="45720" rIns="91440" bIns="45720" rtlCol="0" anchor="ctr">
            <a:noAutofit/>
          </a:bodyPr>
          <a:lstStyle/>
          <a:p>
            <a:pPr>
              <a:lnSpc>
                <a:spcPct val="90000"/>
              </a:lnSpc>
              <a:spcAft>
                <a:spcPts val="600"/>
              </a:spcAft>
            </a:pPr>
            <a:r>
              <a:rPr lang="en-US" altLang="zh-CN" sz="1400" b="1"/>
              <a:t>Data processing:</a:t>
            </a:r>
          </a:p>
          <a:p>
            <a:r>
              <a:rPr lang="zh-CN" altLang="en-US" sz="1400"/>
              <a:t>1</a:t>
            </a:r>
            <a:r>
              <a:rPr lang="en-US" altLang="zh-CN" sz="1400"/>
              <a:t>. Connect data from different dates</a:t>
            </a:r>
          </a:p>
          <a:p>
            <a:r>
              <a:rPr lang="zh-CN" altLang="en-US" sz="1400"/>
              <a:t>2</a:t>
            </a:r>
            <a:r>
              <a:rPr lang="en-US" altLang="zh-CN" sz="1400"/>
              <a:t>. Remove data outside transaction time and deduplicate</a:t>
            </a:r>
          </a:p>
          <a:p>
            <a:r>
              <a:rPr lang="zh-CN" altLang="en-US" sz="1400"/>
              <a:t>3</a:t>
            </a:r>
            <a:r>
              <a:rPr lang="en-US" altLang="zh-CN" sz="1400"/>
              <a:t>. To ensure the consistency of different index data, we take the intersection of trading dates and times between different indices</a:t>
            </a:r>
            <a:endParaRPr lang="zh-CN" altLang="en-US" sz="1400" dirty="0"/>
          </a:p>
        </p:txBody>
      </p:sp>
    </p:spTree>
    <p:extLst>
      <p:ext uri="{BB962C8B-B14F-4D97-AF65-F5344CB8AC3E}">
        <p14:creationId xmlns:p14="http://schemas.microsoft.com/office/powerpoint/2010/main" val="3203177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34319" y="1949466"/>
            <a:ext cx="1183832" cy="70421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825" dirty="0">
                <a:solidFill>
                  <a:schemeClr val="bg1"/>
                </a:solidFill>
                <a:latin typeface="思源黑体 Regular" panose="020B0500000000000000" charset="-122"/>
                <a:ea typeface="思源黑体 Regular" panose="020B0500000000000000" charset="-122"/>
              </a:rPr>
              <a:t>用户可以在投影仪或者计算机上进行演示也可以将演示文稿打印出来</a:t>
            </a:r>
          </a:p>
        </p:txBody>
      </p:sp>
      <p:sp>
        <p:nvSpPr>
          <p:cNvPr id="31" name="文本框 30"/>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5</a:t>
            </a:r>
          </a:p>
        </p:txBody>
      </p:sp>
      <p:sp>
        <p:nvSpPr>
          <p:cNvPr id="17" name="文本框 16">
            <a:extLst>
              <a:ext uri="{FF2B5EF4-FFF2-40B4-BE49-F238E27FC236}">
                <a16:creationId xmlns:a16="http://schemas.microsoft.com/office/drawing/2014/main" id="{2C00008A-D97D-4521-9A56-974817729D96}"/>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pic>
        <p:nvPicPr>
          <p:cNvPr id="34" name="图片 33">
            <a:hlinkClick r:id="rId3"/>
            <a:extLst>
              <a:ext uri="{FF2B5EF4-FFF2-40B4-BE49-F238E27FC236}">
                <a16:creationId xmlns:a16="http://schemas.microsoft.com/office/drawing/2014/main" id="{EFC7B0EF-251F-3349-AB40-68AB0032B1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04" t="9727" r="3286" b="5099"/>
          <a:stretch/>
        </p:blipFill>
        <p:spPr>
          <a:xfrm>
            <a:off x="1526235" y="765169"/>
            <a:ext cx="5938528" cy="3613162"/>
          </a:xfrm>
          <a:prstGeom prst="rect">
            <a:avLst/>
          </a:prstGeom>
        </p:spPr>
      </p:pic>
    </p:spTree>
    <p:extLst>
      <p:ext uri="{BB962C8B-B14F-4D97-AF65-F5344CB8AC3E}">
        <p14:creationId xmlns:p14="http://schemas.microsoft.com/office/powerpoint/2010/main" val="400520636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934319" y="1949466"/>
            <a:ext cx="1183832" cy="704215"/>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825" dirty="0">
                <a:solidFill>
                  <a:schemeClr val="bg1"/>
                </a:solidFill>
                <a:latin typeface="思源黑体 Regular" panose="020B0500000000000000" charset="-122"/>
                <a:ea typeface="思源黑体 Regular" panose="020B0500000000000000" charset="-122"/>
              </a:rPr>
              <a:t>用户可以在投影仪或者计算机上进行演示也可以将演示文稿打印出来</a:t>
            </a:r>
          </a:p>
        </p:txBody>
      </p:sp>
      <p:sp>
        <p:nvSpPr>
          <p:cNvPr id="3" name="文本框 2"/>
          <p:cNvSpPr txBox="1"/>
          <p:nvPr/>
        </p:nvSpPr>
        <p:spPr>
          <a:xfrm>
            <a:off x="236854" y="262255"/>
            <a:ext cx="7408129"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Make money with these GREEN</a:t>
            </a:r>
            <a:endParaRPr lang="zh-CN" altLang="en-US" b="1" dirty="0">
              <a:latin typeface="思源黑体 Regular" panose="020B0500000000000000" charset="-122"/>
              <a:ea typeface="思源黑体 Regular" panose="020B0500000000000000" charset="-122"/>
            </a:endParaRPr>
          </a:p>
        </p:txBody>
      </p:sp>
      <p:sp>
        <p:nvSpPr>
          <p:cNvPr id="31" name="文本框 30"/>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5</a:t>
            </a:r>
          </a:p>
        </p:txBody>
      </p:sp>
      <p:sp>
        <p:nvSpPr>
          <p:cNvPr id="17" name="文本框 16">
            <a:extLst>
              <a:ext uri="{FF2B5EF4-FFF2-40B4-BE49-F238E27FC236}">
                <a16:creationId xmlns:a16="http://schemas.microsoft.com/office/drawing/2014/main" id="{2C00008A-D97D-4521-9A56-974817729D96}"/>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pic>
        <p:nvPicPr>
          <p:cNvPr id="2" name="图片 1">
            <a:extLst>
              <a:ext uri="{FF2B5EF4-FFF2-40B4-BE49-F238E27FC236}">
                <a16:creationId xmlns:a16="http://schemas.microsoft.com/office/drawing/2014/main" id="{55D4ABCE-DECB-4449-B761-7F67C133AC09}"/>
              </a:ext>
            </a:extLst>
          </p:cNvPr>
          <p:cNvPicPr>
            <a:picLocks noChangeAspect="1"/>
          </p:cNvPicPr>
          <p:nvPr/>
        </p:nvPicPr>
        <p:blipFill rotWithShape="1">
          <a:blip r:embed="rId3"/>
          <a:srcRect l="2181" r="2181" b="1988"/>
          <a:stretch/>
        </p:blipFill>
        <p:spPr>
          <a:xfrm>
            <a:off x="3351735" y="1754778"/>
            <a:ext cx="2818894" cy="1167136"/>
          </a:xfrm>
          <a:prstGeom prst="rect">
            <a:avLst/>
          </a:prstGeom>
        </p:spPr>
      </p:pic>
      <p:pic>
        <p:nvPicPr>
          <p:cNvPr id="8" name="图片 7">
            <a:extLst>
              <a:ext uri="{FF2B5EF4-FFF2-40B4-BE49-F238E27FC236}">
                <a16:creationId xmlns:a16="http://schemas.microsoft.com/office/drawing/2014/main" id="{AFD07D8E-ECBA-6443-851E-29EE733DD5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61" t="9769" r="2559" b="32914"/>
          <a:stretch/>
        </p:blipFill>
        <p:spPr>
          <a:xfrm>
            <a:off x="323455" y="749449"/>
            <a:ext cx="3047251" cy="1089330"/>
          </a:xfrm>
          <a:prstGeom prst="rect">
            <a:avLst/>
          </a:prstGeom>
        </p:spPr>
      </p:pic>
      <p:pic>
        <p:nvPicPr>
          <p:cNvPr id="9" name="图片 8">
            <a:extLst>
              <a:ext uri="{FF2B5EF4-FFF2-40B4-BE49-F238E27FC236}">
                <a16:creationId xmlns:a16="http://schemas.microsoft.com/office/drawing/2014/main" id="{57C6E746-91B0-774A-B6CB-8824599DBF7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758" t="9870" r="1866" b="35430"/>
          <a:stretch/>
        </p:blipFill>
        <p:spPr>
          <a:xfrm>
            <a:off x="323454" y="1828086"/>
            <a:ext cx="3047251" cy="1029908"/>
          </a:xfrm>
          <a:prstGeom prst="rect">
            <a:avLst/>
          </a:prstGeom>
        </p:spPr>
      </p:pic>
      <p:pic>
        <p:nvPicPr>
          <p:cNvPr id="10" name="图片 9">
            <a:extLst>
              <a:ext uri="{FF2B5EF4-FFF2-40B4-BE49-F238E27FC236}">
                <a16:creationId xmlns:a16="http://schemas.microsoft.com/office/drawing/2014/main" id="{A8B1F8ED-F417-0848-BCF1-160D3DCD2A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513" t="9728" r="2513" b="35892"/>
          <a:stretch/>
        </p:blipFill>
        <p:spPr>
          <a:xfrm>
            <a:off x="323453" y="2851778"/>
            <a:ext cx="3047251" cy="1039016"/>
          </a:xfrm>
          <a:prstGeom prst="rect">
            <a:avLst/>
          </a:prstGeom>
        </p:spPr>
      </p:pic>
      <p:pic>
        <p:nvPicPr>
          <p:cNvPr id="11" name="图片 10">
            <a:extLst>
              <a:ext uri="{FF2B5EF4-FFF2-40B4-BE49-F238E27FC236}">
                <a16:creationId xmlns:a16="http://schemas.microsoft.com/office/drawing/2014/main" id="{5CADAC52-8ABC-514E-8940-1B6B5C4787D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13" t="10062" r="2513" b="35894"/>
          <a:stretch/>
        </p:blipFill>
        <p:spPr>
          <a:xfrm>
            <a:off x="323452" y="3893731"/>
            <a:ext cx="3047250" cy="1032607"/>
          </a:xfrm>
          <a:prstGeom prst="rect">
            <a:avLst/>
          </a:prstGeom>
        </p:spPr>
      </p:pic>
      <p:pic>
        <p:nvPicPr>
          <p:cNvPr id="12" name="图片 11">
            <a:extLst>
              <a:ext uri="{FF2B5EF4-FFF2-40B4-BE49-F238E27FC236}">
                <a16:creationId xmlns:a16="http://schemas.microsoft.com/office/drawing/2014/main" id="{1DBCF92E-3FAD-5A43-8C68-482DCA1BA6A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513" t="9895" r="2513" b="35893"/>
          <a:stretch/>
        </p:blipFill>
        <p:spPr>
          <a:xfrm>
            <a:off x="3370703" y="749449"/>
            <a:ext cx="2995736" cy="1018301"/>
          </a:xfrm>
          <a:prstGeom prst="rect">
            <a:avLst/>
          </a:prstGeom>
        </p:spPr>
      </p:pic>
      <p:pic>
        <p:nvPicPr>
          <p:cNvPr id="13" name="图片 12">
            <a:extLst>
              <a:ext uri="{FF2B5EF4-FFF2-40B4-BE49-F238E27FC236}">
                <a16:creationId xmlns:a16="http://schemas.microsoft.com/office/drawing/2014/main" id="{0FF53267-E36A-CB4C-A1EA-C11063DAD29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61" t="10063" r="2514" b="35893"/>
          <a:stretch/>
        </p:blipFill>
        <p:spPr>
          <a:xfrm>
            <a:off x="3347920" y="2923112"/>
            <a:ext cx="3041301" cy="1022494"/>
          </a:xfrm>
          <a:prstGeom prst="rect">
            <a:avLst/>
          </a:prstGeom>
        </p:spPr>
      </p:pic>
      <p:pic>
        <p:nvPicPr>
          <p:cNvPr id="14" name="图片 13">
            <a:extLst>
              <a:ext uri="{FF2B5EF4-FFF2-40B4-BE49-F238E27FC236}">
                <a16:creationId xmlns:a16="http://schemas.microsoft.com/office/drawing/2014/main" id="{32173A27-747E-C243-A3A5-84A81171475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80" t="9393" r="2513" b="35892"/>
          <a:stretch/>
        </p:blipFill>
        <p:spPr>
          <a:xfrm>
            <a:off x="3370703" y="3899020"/>
            <a:ext cx="3028282" cy="1041837"/>
          </a:xfrm>
          <a:prstGeom prst="rect">
            <a:avLst/>
          </a:prstGeom>
        </p:spPr>
      </p:pic>
      <p:pic>
        <p:nvPicPr>
          <p:cNvPr id="15" name="图片 14">
            <a:extLst>
              <a:ext uri="{FF2B5EF4-FFF2-40B4-BE49-F238E27FC236}">
                <a16:creationId xmlns:a16="http://schemas.microsoft.com/office/drawing/2014/main" id="{18E11E64-C6C9-3045-A71E-85FE7B3727E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961" t="9728" r="2780" b="35892"/>
          <a:stretch/>
        </p:blipFill>
        <p:spPr>
          <a:xfrm>
            <a:off x="6170463" y="749449"/>
            <a:ext cx="2949040" cy="1002509"/>
          </a:xfrm>
          <a:prstGeom prst="rect">
            <a:avLst/>
          </a:prstGeom>
        </p:spPr>
      </p:pic>
      <p:pic>
        <p:nvPicPr>
          <p:cNvPr id="16" name="图片 15">
            <a:extLst>
              <a:ext uri="{FF2B5EF4-FFF2-40B4-BE49-F238E27FC236}">
                <a16:creationId xmlns:a16="http://schemas.microsoft.com/office/drawing/2014/main" id="{AA8B4FBA-0C14-3642-9C54-80EFAB6474B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79" t="9728" r="2779" b="35892"/>
          <a:stretch/>
        </p:blipFill>
        <p:spPr>
          <a:xfrm>
            <a:off x="6165018" y="1754066"/>
            <a:ext cx="2949040" cy="1011197"/>
          </a:xfrm>
          <a:prstGeom prst="rect">
            <a:avLst/>
          </a:prstGeom>
        </p:spPr>
      </p:pic>
      <p:pic>
        <p:nvPicPr>
          <p:cNvPr id="19" name="图片 18">
            <a:extLst>
              <a:ext uri="{FF2B5EF4-FFF2-40B4-BE49-F238E27FC236}">
                <a16:creationId xmlns:a16="http://schemas.microsoft.com/office/drawing/2014/main" id="{2B71EB0A-A6C1-6A4E-962D-5C216E479F8D}"/>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1861" t="9728" r="2580" b="35892"/>
          <a:stretch/>
        </p:blipFill>
        <p:spPr>
          <a:xfrm>
            <a:off x="6165018" y="2768407"/>
            <a:ext cx="2963763" cy="999365"/>
          </a:xfrm>
          <a:prstGeom prst="rect">
            <a:avLst/>
          </a:prstGeom>
        </p:spPr>
      </p:pic>
      <p:pic>
        <p:nvPicPr>
          <p:cNvPr id="20" name="图片 19">
            <a:extLst>
              <a:ext uri="{FF2B5EF4-FFF2-40B4-BE49-F238E27FC236}">
                <a16:creationId xmlns:a16="http://schemas.microsoft.com/office/drawing/2014/main" id="{7E0E30DA-F25F-0D45-AF5C-6CD57D8C3F82}"/>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513" t="9728" r="2513" b="35892"/>
          <a:stretch/>
        </p:blipFill>
        <p:spPr>
          <a:xfrm>
            <a:off x="6100326" y="3782883"/>
            <a:ext cx="3028455" cy="1157974"/>
          </a:xfrm>
          <a:prstGeom prst="rect">
            <a:avLst/>
          </a:prstGeom>
        </p:spPr>
      </p:pic>
    </p:spTree>
    <p:extLst>
      <p:ext uri="{BB962C8B-B14F-4D97-AF65-F5344CB8AC3E}">
        <p14:creationId xmlns:p14="http://schemas.microsoft.com/office/powerpoint/2010/main" val="372005803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18A00DCB-16ED-2C4A-A98B-AE2529A8E1F8}"/>
              </a:ext>
            </a:extLst>
          </p:cNvPr>
          <p:cNvSpPr/>
          <p:nvPr/>
        </p:nvSpPr>
        <p:spPr>
          <a:xfrm>
            <a:off x="1194100" y="967679"/>
            <a:ext cx="6788074" cy="34967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EBB68BC-7065-CB41-9336-5B6A22D478F2}"/>
              </a:ext>
            </a:extLst>
          </p:cNvPr>
          <p:cNvSpPr txBox="1"/>
          <p:nvPr/>
        </p:nvSpPr>
        <p:spPr>
          <a:xfrm>
            <a:off x="3364636" y="263101"/>
            <a:ext cx="1810111" cy="400110"/>
          </a:xfrm>
          <a:prstGeom prst="rect">
            <a:avLst/>
          </a:prstGeom>
          <a:noFill/>
        </p:spPr>
        <p:txBody>
          <a:bodyPr wrap="none" rtlCol="0">
            <a:spAutoFit/>
          </a:bodyPr>
          <a:lstStyle/>
          <a:p>
            <a:r>
              <a:rPr kumimoji="1" lang="en-US" altLang="zh-CN" sz="2000" b="1" dirty="0"/>
              <a:t>Assumptions</a:t>
            </a:r>
            <a:endParaRPr kumimoji="1" lang="zh-CN" altLang="en-US" sz="2000" b="1" dirty="0"/>
          </a:p>
        </p:txBody>
      </p:sp>
      <p:sp>
        <p:nvSpPr>
          <p:cNvPr id="3" name="文本框 2">
            <a:extLst>
              <a:ext uri="{FF2B5EF4-FFF2-40B4-BE49-F238E27FC236}">
                <a16:creationId xmlns:a16="http://schemas.microsoft.com/office/drawing/2014/main" id="{CF928204-C1CD-724E-8385-CF50BB817737}"/>
              </a:ext>
            </a:extLst>
          </p:cNvPr>
          <p:cNvSpPr txBox="1"/>
          <p:nvPr/>
        </p:nvSpPr>
        <p:spPr>
          <a:xfrm>
            <a:off x="1414630" y="1004836"/>
            <a:ext cx="6314739" cy="33649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dirty="0"/>
              <a:t>Indexes can be traded</a:t>
            </a:r>
          </a:p>
          <a:p>
            <a:pPr marL="285750" indent="-285750">
              <a:lnSpc>
                <a:spcPct val="150000"/>
              </a:lnSpc>
              <a:buFont typeface="Arial" panose="020B0604020202020204" pitchFamily="34" charset="0"/>
              <a:buChar char="•"/>
            </a:pPr>
            <a:r>
              <a:rPr kumimoji="1" lang="en-US" altLang="zh-CN" dirty="0"/>
              <a:t>Trading can be executed immediately</a:t>
            </a:r>
          </a:p>
          <a:p>
            <a:pPr marL="285750" indent="-285750">
              <a:lnSpc>
                <a:spcPct val="150000"/>
              </a:lnSpc>
              <a:buFont typeface="Arial" panose="020B0604020202020204" pitchFamily="34" charset="0"/>
              <a:buChar char="•"/>
            </a:pPr>
            <a:r>
              <a:rPr kumimoji="1" lang="en-US" altLang="zh-CN" dirty="0"/>
              <a:t>Traders</a:t>
            </a:r>
            <a:r>
              <a:rPr kumimoji="1" lang="zh-CN" altLang="en-US" dirty="0"/>
              <a:t> </a:t>
            </a:r>
            <a:r>
              <a:rPr kumimoji="1" lang="en-US" altLang="zh-CN" dirty="0"/>
              <a:t>can</a:t>
            </a:r>
            <a:r>
              <a:rPr kumimoji="1" lang="zh-CN" altLang="en-US" dirty="0"/>
              <a:t> </a:t>
            </a:r>
            <a:r>
              <a:rPr kumimoji="1" lang="en-US" altLang="zh-CN" dirty="0"/>
              <a:t>make</a:t>
            </a:r>
            <a:r>
              <a:rPr kumimoji="1" lang="zh-CN" altLang="en-US" dirty="0"/>
              <a:t> </a:t>
            </a:r>
            <a:r>
              <a:rPr kumimoji="1" lang="en-US" altLang="zh-CN" dirty="0"/>
              <a:t>decision</a:t>
            </a:r>
            <a:r>
              <a:rPr kumimoji="1" lang="zh-CN" altLang="en-US" dirty="0"/>
              <a:t> </a:t>
            </a:r>
            <a:r>
              <a:rPr kumimoji="1" lang="en-US" altLang="zh-CN" dirty="0"/>
              <a:t>every</a:t>
            </a:r>
            <a:r>
              <a:rPr kumimoji="1" lang="zh-CN" altLang="en-US" dirty="0"/>
              <a:t> </a:t>
            </a:r>
            <a:r>
              <a:rPr kumimoji="1" lang="en-US" altLang="zh-CN" dirty="0"/>
              <a:t>three</a:t>
            </a:r>
            <a:r>
              <a:rPr kumimoji="1" lang="zh-CN" altLang="en-US" dirty="0"/>
              <a:t> </a:t>
            </a:r>
            <a:r>
              <a:rPr kumimoji="1" lang="en-US" altLang="zh-CN" dirty="0"/>
              <a:t>seconds</a:t>
            </a:r>
          </a:p>
          <a:p>
            <a:pPr marL="285750" indent="-285750">
              <a:lnSpc>
                <a:spcPct val="150000"/>
              </a:lnSpc>
              <a:buFont typeface="Arial" panose="020B0604020202020204" pitchFamily="34" charset="0"/>
              <a:buChar char="•"/>
            </a:pPr>
            <a:r>
              <a:rPr kumimoji="1" lang="en-US" altLang="zh-CN" dirty="0"/>
              <a:t>There is enough principal to start the transaction</a:t>
            </a:r>
          </a:p>
          <a:p>
            <a:pPr marL="285750" indent="-285750">
              <a:lnSpc>
                <a:spcPct val="150000"/>
              </a:lnSpc>
              <a:buFont typeface="Arial" panose="020B0604020202020204" pitchFamily="34" charset="0"/>
              <a:buChar char="•"/>
            </a:pPr>
            <a:r>
              <a:rPr kumimoji="1" lang="en-US" altLang="zh-CN" dirty="0"/>
              <a:t>If</a:t>
            </a:r>
            <a:r>
              <a:rPr kumimoji="1" lang="zh-CN" altLang="en-US" dirty="0"/>
              <a:t> </a:t>
            </a:r>
            <a:r>
              <a:rPr kumimoji="1" lang="en-US" altLang="zh-CN" dirty="0"/>
              <a:t>we</a:t>
            </a:r>
            <a:r>
              <a:rPr kumimoji="1" lang="zh-CN" altLang="en-US" dirty="0"/>
              <a:t> </a:t>
            </a:r>
            <a:r>
              <a:rPr kumimoji="1" lang="en-US" altLang="zh-CN" dirty="0"/>
              <a:t>consider</a:t>
            </a:r>
            <a:r>
              <a:rPr kumimoji="1" lang="zh-CN" altLang="en-US" dirty="0"/>
              <a:t> </a:t>
            </a:r>
            <a:r>
              <a:rPr kumimoji="1" lang="en-US" altLang="zh-CN" dirty="0"/>
              <a:t>cost, the cost is 1bp of trading value</a:t>
            </a:r>
            <a:r>
              <a:rPr kumimoji="1" lang="zh-CN" altLang="en-US" dirty="0"/>
              <a:t> </a:t>
            </a:r>
            <a:r>
              <a:rPr kumimoji="1" lang="en-US" altLang="zh-CN" dirty="0"/>
              <a:t>and</a:t>
            </a:r>
            <a:r>
              <a:rPr kumimoji="1" lang="zh-CN" altLang="en-US" dirty="0"/>
              <a:t> </a:t>
            </a:r>
            <a:r>
              <a:rPr kumimoji="1" lang="en-US" altLang="zh-CN" dirty="0"/>
              <a:t>no</a:t>
            </a:r>
            <a:r>
              <a:rPr kumimoji="1" lang="zh-CN" altLang="en-US" dirty="0"/>
              <a:t> </a:t>
            </a:r>
            <a:r>
              <a:rPr kumimoji="1" lang="en-US" altLang="zh-CN" dirty="0"/>
              <a:t>other</a:t>
            </a:r>
            <a:r>
              <a:rPr kumimoji="1" lang="zh-CN" altLang="en-US" dirty="0"/>
              <a:t> </a:t>
            </a:r>
            <a:r>
              <a:rPr kumimoji="1" lang="en-US" altLang="zh-CN" dirty="0"/>
              <a:t>cost</a:t>
            </a:r>
          </a:p>
          <a:p>
            <a:pPr marL="285750" indent="-285750">
              <a:lnSpc>
                <a:spcPct val="150000"/>
              </a:lnSpc>
              <a:buFont typeface="Arial" panose="020B0604020202020204" pitchFamily="34" charset="0"/>
              <a:buChar char="•"/>
            </a:pPr>
            <a:r>
              <a:rPr kumimoji="1" lang="en-US" altLang="zh-CN" dirty="0"/>
              <a:t>Whether indexes can be short or not can be determined by us</a:t>
            </a:r>
          </a:p>
        </p:txBody>
      </p:sp>
    </p:spTree>
    <p:extLst>
      <p:ext uri="{BB962C8B-B14F-4D97-AF65-F5344CB8AC3E}">
        <p14:creationId xmlns:p14="http://schemas.microsoft.com/office/powerpoint/2010/main" val="96357313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A852674-9BA2-4AF4-8F78-1C3CE7AD2FB9}"/>
              </a:ext>
            </a:extLst>
          </p:cNvPr>
          <p:cNvSpPr/>
          <p:nvPr/>
        </p:nvSpPr>
        <p:spPr>
          <a:xfrm>
            <a:off x="3325744" y="2804672"/>
            <a:ext cx="253213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75B4565-C330-4573-944E-D04311450BA5}"/>
              </a:ext>
            </a:extLst>
          </p:cNvPr>
          <p:cNvSpPr/>
          <p:nvPr/>
        </p:nvSpPr>
        <p:spPr>
          <a:xfrm>
            <a:off x="6128616" y="2804672"/>
            <a:ext cx="276001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434564D-93A0-40BB-8764-44872EB6FD5A}"/>
              </a:ext>
            </a:extLst>
          </p:cNvPr>
          <p:cNvSpPr/>
          <p:nvPr/>
        </p:nvSpPr>
        <p:spPr>
          <a:xfrm>
            <a:off x="544123" y="2804672"/>
            <a:ext cx="253213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0BBA46-5F00-44A3-AFAF-72080D526455}"/>
              </a:ext>
            </a:extLst>
          </p:cNvPr>
          <p:cNvGraphicFramePr/>
          <p:nvPr/>
        </p:nvGraphicFramePr>
        <p:xfrm>
          <a:off x="644017" y="122945"/>
          <a:ext cx="8515351" cy="5020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2EFCE78-E00C-4961-A565-EF8954728EB4}"/>
              </a:ext>
            </a:extLst>
          </p:cNvPr>
          <p:cNvSpPr txBox="1">
            <a:spLocks/>
          </p:cNvSpPr>
          <p:nvPr/>
        </p:nvSpPr>
        <p:spPr>
          <a:xfrm>
            <a:off x="628651" y="197003"/>
            <a:ext cx="7886700"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kern="1200">
                <a:solidFill>
                  <a:schemeClr val="tx1"/>
                </a:solidFill>
                <a:latin typeface="+mj-lt"/>
                <a:ea typeface="+mj-ea"/>
                <a:cs typeface="+mj-cs"/>
              </a:rPr>
              <a:t>Motivation behind LSTM for time series data</a:t>
            </a:r>
          </a:p>
        </p:txBody>
      </p:sp>
    </p:spTree>
    <p:extLst>
      <p:ext uri="{BB962C8B-B14F-4D97-AF65-F5344CB8AC3E}">
        <p14:creationId xmlns:p14="http://schemas.microsoft.com/office/powerpoint/2010/main" val="97665313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菱形 4"/>
          <p:cNvSpPr/>
          <p:nvPr/>
        </p:nvSpPr>
        <p:spPr>
          <a:xfrm>
            <a:off x="862132" y="1720040"/>
            <a:ext cx="1061271" cy="10612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菱形 5"/>
          <p:cNvSpPr/>
          <p:nvPr/>
        </p:nvSpPr>
        <p:spPr>
          <a:xfrm>
            <a:off x="2911066" y="1621915"/>
            <a:ext cx="1209887" cy="115939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菱形 6"/>
          <p:cNvSpPr/>
          <p:nvPr/>
        </p:nvSpPr>
        <p:spPr>
          <a:xfrm>
            <a:off x="5095515" y="1621915"/>
            <a:ext cx="1160348" cy="115939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菱形 7"/>
          <p:cNvSpPr/>
          <p:nvPr/>
        </p:nvSpPr>
        <p:spPr>
          <a:xfrm>
            <a:off x="7179149" y="1621915"/>
            <a:ext cx="1148440" cy="115939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菱形 21"/>
          <p:cNvSpPr/>
          <p:nvPr/>
        </p:nvSpPr>
        <p:spPr>
          <a:xfrm>
            <a:off x="1194355"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1</a:t>
            </a:r>
          </a:p>
        </p:txBody>
      </p:sp>
      <p:sp>
        <p:nvSpPr>
          <p:cNvPr id="23" name="菱形 22"/>
          <p:cNvSpPr/>
          <p:nvPr/>
        </p:nvSpPr>
        <p:spPr>
          <a:xfrm>
            <a:off x="3316940"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2</a:t>
            </a:r>
          </a:p>
        </p:txBody>
      </p:sp>
      <p:sp>
        <p:nvSpPr>
          <p:cNvPr id="24" name="菱形 23"/>
          <p:cNvSpPr/>
          <p:nvPr/>
        </p:nvSpPr>
        <p:spPr>
          <a:xfrm>
            <a:off x="5477031" y="2051973"/>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3</a:t>
            </a:r>
          </a:p>
        </p:txBody>
      </p:sp>
      <p:sp>
        <p:nvSpPr>
          <p:cNvPr id="25" name="菱形 24"/>
          <p:cNvSpPr/>
          <p:nvPr/>
        </p:nvSpPr>
        <p:spPr>
          <a:xfrm>
            <a:off x="7554652" y="2002911"/>
            <a:ext cx="397316" cy="397316"/>
          </a:xfrm>
          <a:prstGeom prst="diamond">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rPr>
              <a:t>4</a:t>
            </a:r>
          </a:p>
        </p:txBody>
      </p:sp>
      <p:sp>
        <p:nvSpPr>
          <p:cNvPr id="31" name="文本框 30"/>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1</a:t>
            </a:r>
          </a:p>
        </p:txBody>
      </p:sp>
      <p:sp>
        <p:nvSpPr>
          <p:cNvPr id="2" name="文本框 1"/>
          <p:cNvSpPr txBox="1"/>
          <p:nvPr/>
        </p:nvSpPr>
        <p:spPr>
          <a:xfrm>
            <a:off x="236855" y="262255"/>
            <a:ext cx="3380740" cy="5137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2600" b="1" dirty="0">
                <a:latin typeface="思源黑体 Regular" panose="020B0500000000000000" charset="-122"/>
                <a:ea typeface="思源黑体 Regular" panose="020B0500000000000000" charset="-122"/>
              </a:rPr>
              <a:t>Table of contents</a:t>
            </a:r>
            <a:endParaRPr lang="zh-CN" altLang="en-US" sz="2600" b="1" dirty="0">
              <a:latin typeface="思源黑体 Regular" panose="020B0500000000000000" charset="-122"/>
              <a:ea typeface="思源黑体 Regular" panose="020B0500000000000000" charset="-122"/>
            </a:endParaRPr>
          </a:p>
        </p:txBody>
      </p:sp>
      <p:sp>
        <p:nvSpPr>
          <p:cNvPr id="3" name="文本框 2">
            <a:extLst>
              <a:ext uri="{FF2B5EF4-FFF2-40B4-BE49-F238E27FC236}">
                <a16:creationId xmlns:a16="http://schemas.microsoft.com/office/drawing/2014/main" id="{CB557AD8-F1B6-4381-B4C9-91BE0DD28D9F}"/>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sp>
        <p:nvSpPr>
          <p:cNvPr id="4" name="TextBox 3">
            <a:extLst>
              <a:ext uri="{FF2B5EF4-FFF2-40B4-BE49-F238E27FC236}">
                <a16:creationId xmlns:a16="http://schemas.microsoft.com/office/drawing/2014/main" id="{2BABC2C1-7341-4370-895A-E535EB1512D1}"/>
              </a:ext>
            </a:extLst>
          </p:cNvPr>
          <p:cNvSpPr txBox="1"/>
          <p:nvPr/>
        </p:nvSpPr>
        <p:spPr>
          <a:xfrm>
            <a:off x="774649" y="2928578"/>
            <a:ext cx="1236236" cy="369332"/>
          </a:xfrm>
          <a:prstGeom prst="rect">
            <a:avLst/>
          </a:prstGeom>
          <a:noFill/>
        </p:spPr>
        <p:txBody>
          <a:bodyPr wrap="none" rtlCol="0">
            <a:spAutoFit/>
          </a:bodyPr>
          <a:lstStyle/>
          <a:p>
            <a:r>
              <a:rPr lang="en-US"/>
              <a:t>Motivation</a:t>
            </a:r>
          </a:p>
        </p:txBody>
      </p:sp>
      <p:sp>
        <p:nvSpPr>
          <p:cNvPr id="14" name="TextBox 13">
            <a:extLst>
              <a:ext uri="{FF2B5EF4-FFF2-40B4-BE49-F238E27FC236}">
                <a16:creationId xmlns:a16="http://schemas.microsoft.com/office/drawing/2014/main" id="{37EFF90C-11C6-4631-A372-144BE0C318EA}"/>
              </a:ext>
            </a:extLst>
          </p:cNvPr>
          <p:cNvSpPr txBox="1"/>
          <p:nvPr/>
        </p:nvSpPr>
        <p:spPr>
          <a:xfrm>
            <a:off x="447636" y="3297910"/>
            <a:ext cx="1890261" cy="369332"/>
          </a:xfrm>
          <a:prstGeom prst="rect">
            <a:avLst/>
          </a:prstGeom>
          <a:noFill/>
        </p:spPr>
        <p:txBody>
          <a:bodyPr wrap="none" rtlCol="0">
            <a:spAutoFit/>
          </a:bodyPr>
          <a:lstStyle/>
          <a:p>
            <a:r>
              <a:rPr lang="en-US"/>
              <a:t>Literature review</a:t>
            </a:r>
          </a:p>
        </p:txBody>
      </p:sp>
      <p:sp>
        <p:nvSpPr>
          <p:cNvPr id="15" name="TextBox 14">
            <a:extLst>
              <a:ext uri="{FF2B5EF4-FFF2-40B4-BE49-F238E27FC236}">
                <a16:creationId xmlns:a16="http://schemas.microsoft.com/office/drawing/2014/main" id="{DD35A1C7-D3E0-41C3-B8C3-6C51F952364C}"/>
              </a:ext>
            </a:extLst>
          </p:cNvPr>
          <p:cNvSpPr txBox="1"/>
          <p:nvPr/>
        </p:nvSpPr>
        <p:spPr>
          <a:xfrm>
            <a:off x="2551231" y="2928578"/>
            <a:ext cx="1928733" cy="646331"/>
          </a:xfrm>
          <a:prstGeom prst="rect">
            <a:avLst/>
          </a:prstGeom>
          <a:noFill/>
        </p:spPr>
        <p:txBody>
          <a:bodyPr wrap="none" rtlCol="0">
            <a:spAutoFit/>
          </a:bodyPr>
          <a:lstStyle/>
          <a:p>
            <a:pPr algn="ctr"/>
            <a:r>
              <a:rPr lang="en-US"/>
              <a:t>Exploratory data </a:t>
            </a:r>
          </a:p>
          <a:p>
            <a:pPr algn="ctr"/>
            <a:r>
              <a:rPr lang="en-US"/>
              <a:t>analysis</a:t>
            </a:r>
          </a:p>
        </p:txBody>
      </p:sp>
      <p:sp>
        <p:nvSpPr>
          <p:cNvPr id="16" name="TextBox 15">
            <a:extLst>
              <a:ext uri="{FF2B5EF4-FFF2-40B4-BE49-F238E27FC236}">
                <a16:creationId xmlns:a16="http://schemas.microsoft.com/office/drawing/2014/main" id="{2608E67A-722B-464B-A3B5-62883650FFDE}"/>
              </a:ext>
            </a:extLst>
          </p:cNvPr>
          <p:cNvSpPr txBox="1"/>
          <p:nvPr/>
        </p:nvSpPr>
        <p:spPr>
          <a:xfrm>
            <a:off x="4730558" y="2941780"/>
            <a:ext cx="1890261" cy="369332"/>
          </a:xfrm>
          <a:prstGeom prst="rect">
            <a:avLst/>
          </a:prstGeom>
          <a:noFill/>
        </p:spPr>
        <p:txBody>
          <a:bodyPr wrap="none" rtlCol="0">
            <a:spAutoFit/>
          </a:bodyPr>
          <a:lstStyle/>
          <a:p>
            <a:pPr algn="ctr"/>
            <a:r>
              <a:rPr lang="en-US"/>
              <a:t>Building a model</a:t>
            </a:r>
          </a:p>
        </p:txBody>
      </p:sp>
      <p:sp>
        <p:nvSpPr>
          <p:cNvPr id="17" name="TextBox 16">
            <a:extLst>
              <a:ext uri="{FF2B5EF4-FFF2-40B4-BE49-F238E27FC236}">
                <a16:creationId xmlns:a16="http://schemas.microsoft.com/office/drawing/2014/main" id="{A2318338-EF9F-4A0C-A186-813098185915}"/>
              </a:ext>
            </a:extLst>
          </p:cNvPr>
          <p:cNvSpPr txBox="1"/>
          <p:nvPr/>
        </p:nvSpPr>
        <p:spPr>
          <a:xfrm>
            <a:off x="7276256" y="2941780"/>
            <a:ext cx="954108" cy="369332"/>
          </a:xfrm>
          <a:prstGeom prst="rect">
            <a:avLst/>
          </a:prstGeom>
          <a:noFill/>
        </p:spPr>
        <p:txBody>
          <a:bodyPr wrap="none" rtlCol="0">
            <a:spAutoFit/>
          </a:bodyPr>
          <a:lstStyle/>
          <a:p>
            <a:pPr algn="ctr"/>
            <a:r>
              <a:rPr lang="en-US"/>
              <a:t>Results</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Effect transition="in" filter="fade">
                                      <p:cBhvr>
                                        <p:cTn id="39" dur="500"/>
                                        <p:tgtEl>
                                          <p:spTgt spid="2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22" grpId="0" bldLvl="0" animBg="1"/>
      <p:bldP spid="23" grpId="0" bldLvl="0" animBg="1"/>
      <p:bldP spid="24" grpId="0" bldLvl="0" animBg="1"/>
      <p:bldP spid="2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A0702CD-A3E8-4353-B239-6B39B22AD05A}"/>
              </a:ext>
            </a:extLst>
          </p:cNvPr>
          <p:cNvSpPr txBox="1">
            <a:spLocks/>
          </p:cNvSpPr>
          <p:nvPr/>
        </p:nvSpPr>
        <p:spPr>
          <a:xfrm>
            <a:off x="4962482" y="2756166"/>
            <a:ext cx="3950997" cy="21046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The sigmoid layer outputs numbers between 0 and 1, describing how much of each component should be let through</a:t>
            </a:r>
          </a:p>
          <a:p>
            <a:r>
              <a:rPr lang="en-US" sz="1500"/>
              <a:t>A value of zero means “let nothing through,” while a value of one means “let everything through!”</a:t>
            </a:r>
          </a:p>
        </p:txBody>
      </p:sp>
      <p:sp>
        <p:nvSpPr>
          <p:cNvPr id="2" name="Content Placeholder 2">
            <a:extLst>
              <a:ext uri="{FF2B5EF4-FFF2-40B4-BE49-F238E27FC236}">
                <a16:creationId xmlns:a16="http://schemas.microsoft.com/office/drawing/2014/main" id="{196C066F-8EEA-4938-85FA-B840F3DE0107}"/>
              </a:ext>
            </a:extLst>
          </p:cNvPr>
          <p:cNvSpPr txBox="1">
            <a:spLocks/>
          </p:cNvSpPr>
          <p:nvPr/>
        </p:nvSpPr>
        <p:spPr>
          <a:xfrm>
            <a:off x="533865" y="927035"/>
            <a:ext cx="4121255" cy="139133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The key to LSTMs is the cell state</a:t>
            </a:r>
          </a:p>
          <a:p>
            <a:r>
              <a:rPr lang="en-US" sz="1500"/>
              <a:t>The LSTM does have the ability to remove or add information to the cell state, carefully regulated by structures – gates</a:t>
            </a:r>
          </a:p>
          <a:p>
            <a:r>
              <a:rPr lang="en-US" sz="1500"/>
              <a:t>An LSTM has three of these gates, to protect and control the cell state</a:t>
            </a:r>
          </a:p>
          <a:p>
            <a:endParaRPr lang="en-US" sz="1500"/>
          </a:p>
          <a:p>
            <a:pPr marL="0" indent="0">
              <a:buNone/>
            </a:pPr>
            <a:endParaRPr lang="en-US" sz="1500"/>
          </a:p>
        </p:txBody>
      </p:sp>
      <p:pic>
        <p:nvPicPr>
          <p:cNvPr id="2050" name="Picture 2">
            <a:extLst>
              <a:ext uri="{FF2B5EF4-FFF2-40B4-BE49-F238E27FC236}">
                <a16:creationId xmlns:a16="http://schemas.microsoft.com/office/drawing/2014/main" id="{041C10C7-1669-44C9-9092-BCF9CA5439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8371" y="781344"/>
            <a:ext cx="3393887" cy="1270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668F970-8D61-42F9-8560-073F6BF5F4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240" y="2479541"/>
            <a:ext cx="3702503" cy="13913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95F1352-9E9E-4F45-AB51-B81951F5EE69}"/>
              </a:ext>
            </a:extLst>
          </p:cNvPr>
          <p:cNvSpPr txBox="1">
            <a:spLocks/>
          </p:cNvSpPr>
          <p:nvPr/>
        </p:nvSpPr>
        <p:spPr>
          <a:xfrm>
            <a:off x="533865" y="-30736"/>
            <a:ext cx="7886700"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kern="1200">
                <a:solidFill>
                  <a:schemeClr val="tx1"/>
                </a:solidFill>
                <a:latin typeface="+mj-lt"/>
                <a:ea typeface="+mj-ea"/>
                <a:cs typeface="+mj-cs"/>
              </a:rPr>
              <a:t>LSTM structure</a:t>
            </a:r>
          </a:p>
        </p:txBody>
      </p:sp>
      <p:sp>
        <p:nvSpPr>
          <p:cNvPr id="7" name="Content Placeholder 2">
            <a:extLst>
              <a:ext uri="{FF2B5EF4-FFF2-40B4-BE49-F238E27FC236}">
                <a16:creationId xmlns:a16="http://schemas.microsoft.com/office/drawing/2014/main" id="{E582B69A-2AC9-4008-96FB-AEF0D3FFD68C}"/>
              </a:ext>
            </a:extLst>
          </p:cNvPr>
          <p:cNvSpPr txBox="1">
            <a:spLocks/>
          </p:cNvSpPr>
          <p:nvPr/>
        </p:nvSpPr>
        <p:spPr>
          <a:xfrm>
            <a:off x="1798491" y="4032046"/>
            <a:ext cx="1591999" cy="398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solidFill>
                  <a:srgbClr val="8B0013"/>
                </a:solidFill>
                <a:latin typeface="+mj-lt"/>
              </a:rPr>
              <a:t>LSTM structure</a:t>
            </a:r>
          </a:p>
        </p:txBody>
      </p:sp>
      <p:sp>
        <p:nvSpPr>
          <p:cNvPr id="8" name="Content Placeholder 2">
            <a:extLst>
              <a:ext uri="{FF2B5EF4-FFF2-40B4-BE49-F238E27FC236}">
                <a16:creationId xmlns:a16="http://schemas.microsoft.com/office/drawing/2014/main" id="{1AD46320-FFC3-402C-AC4F-871206F33077}"/>
              </a:ext>
            </a:extLst>
          </p:cNvPr>
          <p:cNvSpPr txBox="1">
            <a:spLocks/>
          </p:cNvSpPr>
          <p:nvPr/>
        </p:nvSpPr>
        <p:spPr>
          <a:xfrm>
            <a:off x="6017734" y="2204435"/>
            <a:ext cx="2135160" cy="398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a:solidFill>
                  <a:srgbClr val="8B0013"/>
                </a:solidFill>
                <a:latin typeface="+mj-lt"/>
              </a:rPr>
              <a:t>Regular RNN structure</a:t>
            </a:r>
          </a:p>
        </p:txBody>
      </p:sp>
    </p:spTree>
    <p:extLst>
      <p:ext uri="{BB962C8B-B14F-4D97-AF65-F5344CB8AC3E}">
        <p14:creationId xmlns:p14="http://schemas.microsoft.com/office/powerpoint/2010/main" val="359513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8106FC-F9F0-42D5-8462-DDB05EA74ADB}"/>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029AF8AC-D5C6-4783-9F2D-2A32143C6666}"/>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EAB8A22E-18B1-474F-9F36-A721C468264D}"/>
              </a:ext>
            </a:extLst>
          </p:cNvPr>
          <p:cNvSpPr/>
          <p:nvPr/>
        </p:nvSpPr>
        <p:spPr>
          <a:xfrm>
            <a:off x="1128428" y="730205"/>
            <a:ext cx="806950" cy="853310"/>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6" name="Freeform: Shape 5">
            <a:extLst>
              <a:ext uri="{FF2B5EF4-FFF2-40B4-BE49-F238E27FC236}">
                <a16:creationId xmlns:a16="http://schemas.microsoft.com/office/drawing/2014/main" id="{E10EABB9-16F7-4734-84FA-4C59C751BBA7}"/>
              </a:ext>
            </a:extLst>
          </p:cNvPr>
          <p:cNvSpPr/>
          <p:nvPr/>
        </p:nvSpPr>
        <p:spPr>
          <a:xfrm>
            <a:off x="632499" y="1676608"/>
            <a:ext cx="1831867"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a:t>STAGE 1</a:t>
            </a:r>
          </a:p>
          <a:p>
            <a:pPr marL="57150" lvl="1" indent="-57150" algn="l" defTabSz="488950">
              <a:spcBef>
                <a:spcPct val="0"/>
              </a:spcBef>
              <a:spcAft>
                <a:spcPct val="15000"/>
              </a:spcAft>
              <a:buChar char="•"/>
            </a:pPr>
            <a:r>
              <a:rPr lang="en-US" sz="1100" kern="1200"/>
              <a:t>Raw Data</a:t>
            </a:r>
          </a:p>
          <a:p>
            <a:pPr marL="114300" lvl="2" indent="-57150" algn="l" defTabSz="488950">
              <a:spcBef>
                <a:spcPct val="0"/>
              </a:spcBef>
              <a:spcAft>
                <a:spcPct val="15000"/>
              </a:spcAft>
              <a:buChar char="•"/>
            </a:pPr>
            <a:r>
              <a:rPr lang="en-US" sz="1100" kern="1200"/>
              <a:t>Shenzhen and Shanghai indexes over 3 month</a:t>
            </a:r>
          </a:p>
          <a:p>
            <a:pPr marL="114300" lvl="2" indent="-57150" algn="l" defTabSz="488950">
              <a:spcBef>
                <a:spcPct val="0"/>
              </a:spcBef>
              <a:spcAft>
                <a:spcPct val="15000"/>
              </a:spcAft>
              <a:buChar char="•"/>
            </a:pPr>
            <a:r>
              <a:rPr lang="en-US" sz="1100" kern="1200"/>
              <a:t>Around 250 000 observations of 10 variables</a:t>
            </a:r>
          </a:p>
        </p:txBody>
      </p:sp>
      <p:sp>
        <p:nvSpPr>
          <p:cNvPr id="7" name="Rectangle 6">
            <a:extLst>
              <a:ext uri="{FF2B5EF4-FFF2-40B4-BE49-F238E27FC236}">
                <a16:creationId xmlns:a16="http://schemas.microsoft.com/office/drawing/2014/main" id="{8D5AA5B1-3980-46C3-84ED-6E70B86B324A}"/>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AA10DF89-802B-4282-891C-90782B44D898}"/>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04C6B360-8769-44FE-9438-AC1E97F0DED5}"/>
              </a:ext>
            </a:extLst>
          </p:cNvPr>
          <p:cNvSpPr/>
          <p:nvPr/>
        </p:nvSpPr>
        <p:spPr>
          <a:xfrm>
            <a:off x="3098178" y="730476"/>
            <a:ext cx="806950" cy="853310"/>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0" name="Freeform: Shape 9">
            <a:extLst>
              <a:ext uri="{FF2B5EF4-FFF2-40B4-BE49-F238E27FC236}">
                <a16:creationId xmlns:a16="http://schemas.microsoft.com/office/drawing/2014/main" id="{1118DC61-0058-4045-87B3-5A5A3F69112B}"/>
              </a:ext>
            </a:extLst>
          </p:cNvPr>
          <p:cNvSpPr/>
          <p:nvPr/>
        </p:nvSpPr>
        <p:spPr>
          <a:xfrm>
            <a:off x="2602249" y="1677266"/>
            <a:ext cx="1831867"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a:solidFill>
                  <a:srgbClr val="000000">
                    <a:hueOff val="0"/>
                    <a:satOff val="0"/>
                    <a:lumOff val="0"/>
                    <a:alphaOff val="0"/>
                  </a:srgbClr>
                </a:solidFill>
                <a:latin typeface="Arial"/>
                <a:ea typeface="微软雅黑"/>
                <a:cs typeface="+mn-cs"/>
              </a:rPr>
              <a:t>STAGE 2</a:t>
            </a:r>
          </a:p>
          <a:p>
            <a:pPr marL="57150" lvl="1" indent="0" algn="l" defTabSz="488950">
              <a:spcBef>
                <a:spcPct val="0"/>
              </a:spcBef>
              <a:spcAft>
                <a:spcPct val="15000"/>
              </a:spcAft>
              <a:buChar char="•"/>
            </a:pPr>
            <a:r>
              <a:rPr lang="en-US" sz="1100" kern="1200"/>
              <a:t>Feature Creation</a:t>
            </a:r>
          </a:p>
          <a:p>
            <a:pPr marL="57150" lvl="1" indent="0" algn="l" defTabSz="488950">
              <a:spcBef>
                <a:spcPct val="0"/>
              </a:spcBef>
              <a:spcAft>
                <a:spcPct val="15000"/>
              </a:spcAft>
              <a:buChar char="•"/>
            </a:pPr>
            <a:r>
              <a:rPr lang="en-US" sz="1100" kern="1200"/>
              <a:t>Log of price ratio with the time difference 3, 6, 9, 15, 30, 60, 90, 120 seconds</a:t>
            </a:r>
          </a:p>
          <a:p>
            <a:pPr marL="57150" lvl="1" indent="0" algn="l" defTabSz="488950">
              <a:spcBef>
                <a:spcPct val="0"/>
              </a:spcBef>
              <a:spcAft>
                <a:spcPct val="15000"/>
              </a:spcAft>
              <a:buChar char="•"/>
            </a:pPr>
            <a:r>
              <a:rPr lang="en-US" sz="1100" kern="1200"/>
              <a:t>Change in the volume/value</a:t>
            </a:r>
          </a:p>
          <a:p>
            <a:pPr marL="57150" lvl="1" indent="0" algn="l" defTabSz="488950">
              <a:spcBef>
                <a:spcPct val="0"/>
              </a:spcBef>
              <a:spcAft>
                <a:spcPct val="15000"/>
              </a:spcAft>
            </a:pPr>
            <a:endParaRPr lang="en-US" sz="1100" kern="1200"/>
          </a:p>
          <a:p>
            <a:pPr marL="57150" lvl="1" indent="0" algn="l" defTabSz="488950">
              <a:spcBef>
                <a:spcPct val="0"/>
              </a:spcBef>
              <a:spcAft>
                <a:spcPct val="15000"/>
              </a:spcAft>
              <a:buChar char="•"/>
            </a:pPr>
            <a:endParaRPr lang="en-US" sz="1100" kern="1200"/>
          </a:p>
          <a:p>
            <a:pPr marL="57150" lvl="1" indent="0" algn="l" defTabSz="488950">
              <a:spcBef>
                <a:spcPct val="0"/>
              </a:spcBef>
              <a:spcAft>
                <a:spcPct val="15000"/>
              </a:spcAft>
              <a:buChar char="•"/>
            </a:pPr>
            <a:endParaRPr lang="en-US" sz="1100" kern="1200"/>
          </a:p>
        </p:txBody>
      </p:sp>
    </p:spTree>
    <p:extLst>
      <p:ext uri="{BB962C8B-B14F-4D97-AF65-F5344CB8AC3E}">
        <p14:creationId xmlns:p14="http://schemas.microsoft.com/office/powerpoint/2010/main" val="4007299089"/>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85C88-730C-4F7D-921A-D853BA9AB563}"/>
              </a:ext>
            </a:extLst>
          </p:cNvPr>
          <p:cNvPicPr>
            <a:picLocks noChangeAspect="1"/>
          </p:cNvPicPr>
          <p:nvPr/>
        </p:nvPicPr>
        <p:blipFill>
          <a:blip r:embed="rId2"/>
          <a:stretch>
            <a:fillRect/>
          </a:stretch>
        </p:blipFill>
        <p:spPr>
          <a:xfrm>
            <a:off x="123179" y="937933"/>
            <a:ext cx="5073826" cy="1302372"/>
          </a:xfrm>
          <a:prstGeom prst="rect">
            <a:avLst/>
          </a:prstGeom>
        </p:spPr>
      </p:pic>
      <p:pic>
        <p:nvPicPr>
          <p:cNvPr id="3" name="Picture 2">
            <a:extLst>
              <a:ext uri="{FF2B5EF4-FFF2-40B4-BE49-F238E27FC236}">
                <a16:creationId xmlns:a16="http://schemas.microsoft.com/office/drawing/2014/main" id="{2B4F34D8-366A-43C3-897E-FFEE4B5CA1DD}"/>
              </a:ext>
            </a:extLst>
          </p:cNvPr>
          <p:cNvPicPr>
            <a:picLocks noChangeAspect="1"/>
          </p:cNvPicPr>
          <p:nvPr/>
        </p:nvPicPr>
        <p:blipFill>
          <a:blip r:embed="rId3"/>
          <a:stretch>
            <a:fillRect/>
          </a:stretch>
        </p:blipFill>
        <p:spPr>
          <a:xfrm>
            <a:off x="4773181" y="2367187"/>
            <a:ext cx="4160266" cy="1838380"/>
          </a:xfrm>
          <a:prstGeom prst="rect">
            <a:avLst/>
          </a:prstGeom>
        </p:spPr>
      </p:pic>
      <p:sp>
        <p:nvSpPr>
          <p:cNvPr id="5" name="Title 1">
            <a:extLst>
              <a:ext uri="{FF2B5EF4-FFF2-40B4-BE49-F238E27FC236}">
                <a16:creationId xmlns:a16="http://schemas.microsoft.com/office/drawing/2014/main" id="{2592E128-0219-4E58-8026-C1469BB941FD}"/>
              </a:ext>
            </a:extLst>
          </p:cNvPr>
          <p:cNvSpPr txBox="1">
            <a:spLocks/>
          </p:cNvSpPr>
          <p:nvPr/>
        </p:nvSpPr>
        <p:spPr>
          <a:xfrm>
            <a:off x="533865" y="-30736"/>
            <a:ext cx="7886700"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kern="1200">
                <a:solidFill>
                  <a:schemeClr val="tx1"/>
                </a:solidFill>
                <a:latin typeface="+mj-lt"/>
                <a:ea typeface="+mj-ea"/>
                <a:cs typeface="+mj-cs"/>
              </a:rPr>
              <a:t>Feature creation</a:t>
            </a:r>
          </a:p>
        </p:txBody>
      </p:sp>
      <p:sp>
        <p:nvSpPr>
          <p:cNvPr id="6" name="TextBox 5">
            <a:extLst>
              <a:ext uri="{FF2B5EF4-FFF2-40B4-BE49-F238E27FC236}">
                <a16:creationId xmlns:a16="http://schemas.microsoft.com/office/drawing/2014/main" id="{26E427B0-B70F-49F7-A964-948B02190296}"/>
              </a:ext>
            </a:extLst>
          </p:cNvPr>
          <p:cNvSpPr txBox="1"/>
          <p:nvPr/>
        </p:nvSpPr>
        <p:spPr>
          <a:xfrm>
            <a:off x="5197005" y="1110141"/>
            <a:ext cx="3559710" cy="957955"/>
          </a:xfrm>
          <a:prstGeom prst="rect">
            <a:avLst/>
          </a:prstGeom>
          <a:noFill/>
        </p:spPr>
        <p:txBody>
          <a:bodyPr wrap="square" rtlCol="0">
            <a:spAutoFit/>
          </a:bodyPr>
          <a:lstStyle/>
          <a:p>
            <a:pPr marL="285750" lvl="0" indent="-285750" defTabSz="488950">
              <a:lnSpc>
                <a:spcPct val="90000"/>
              </a:lnSpc>
              <a:spcBef>
                <a:spcPct val="0"/>
              </a:spcBef>
              <a:spcAft>
                <a:spcPct val="15000"/>
              </a:spcAft>
              <a:buFont typeface="Arial" panose="020B0604020202020204" pitchFamily="34" charset="0"/>
              <a:buChar char="•"/>
            </a:pPr>
            <a:r>
              <a:rPr lang="en-US" sz="1500"/>
              <a:t>Log of price change ratio with the time difference 3, 6, 9, 15, 30, 60, 90, 120 seconds</a:t>
            </a:r>
          </a:p>
          <a:p>
            <a:pPr marL="285750" lvl="0" indent="-285750" defTabSz="488950">
              <a:lnSpc>
                <a:spcPct val="90000"/>
              </a:lnSpc>
              <a:spcBef>
                <a:spcPct val="0"/>
              </a:spcBef>
              <a:spcAft>
                <a:spcPct val="15000"/>
              </a:spcAft>
              <a:buFont typeface="Arial" panose="020B0604020202020204" pitchFamily="34" charset="0"/>
              <a:buChar char="•"/>
            </a:pPr>
            <a:r>
              <a:rPr lang="en-US" sz="1500"/>
              <a:t>Change in the volume/value</a:t>
            </a:r>
          </a:p>
        </p:txBody>
      </p:sp>
      <p:pic>
        <p:nvPicPr>
          <p:cNvPr id="8" name="Picture 7">
            <a:extLst>
              <a:ext uri="{FF2B5EF4-FFF2-40B4-BE49-F238E27FC236}">
                <a16:creationId xmlns:a16="http://schemas.microsoft.com/office/drawing/2014/main" id="{DB0C3A90-7883-4B3F-B207-651D120AA22C}"/>
              </a:ext>
            </a:extLst>
          </p:cNvPr>
          <p:cNvPicPr>
            <a:picLocks noChangeAspect="1"/>
          </p:cNvPicPr>
          <p:nvPr/>
        </p:nvPicPr>
        <p:blipFill rotWithShape="1">
          <a:blip r:embed="rId4"/>
          <a:srcRect t="1" b="21943"/>
          <a:stretch/>
        </p:blipFill>
        <p:spPr>
          <a:xfrm>
            <a:off x="123179" y="2367187"/>
            <a:ext cx="4533344" cy="1838380"/>
          </a:xfrm>
          <a:prstGeom prst="rect">
            <a:avLst/>
          </a:prstGeom>
        </p:spPr>
      </p:pic>
    </p:spTree>
    <p:extLst>
      <p:ext uri="{BB962C8B-B14F-4D97-AF65-F5344CB8AC3E}">
        <p14:creationId xmlns:p14="http://schemas.microsoft.com/office/powerpoint/2010/main" val="287307959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EF46D3-F7B0-45AE-B00C-911CA3535C6B}"/>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97B93562-2DBE-4145-B0F8-CACE2E90BC0F}"/>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3CE08921-4B9C-4171-9BAD-6EBFC0886278}"/>
              </a:ext>
            </a:extLst>
          </p:cNvPr>
          <p:cNvSpPr/>
          <p:nvPr/>
        </p:nvSpPr>
        <p:spPr>
          <a:xfrm>
            <a:off x="1128428" y="676417"/>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6" name="Freeform: Shape 5">
            <a:extLst>
              <a:ext uri="{FF2B5EF4-FFF2-40B4-BE49-F238E27FC236}">
                <a16:creationId xmlns:a16="http://schemas.microsoft.com/office/drawing/2014/main" id="{BD0DB83D-FC39-4995-A014-8B63EEE36247}"/>
              </a:ext>
            </a:extLst>
          </p:cNvPr>
          <p:cNvSpPr/>
          <p:nvPr/>
        </p:nvSpPr>
        <p:spPr>
          <a:xfrm>
            <a:off x="632500" y="1622820"/>
            <a:ext cx="1772774" cy="2465085"/>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a:t>STAGE 1</a:t>
            </a:r>
          </a:p>
          <a:p>
            <a:pPr marL="57150" lvl="1" indent="-57150" algn="l" defTabSz="488950">
              <a:spcBef>
                <a:spcPct val="0"/>
              </a:spcBef>
              <a:spcAft>
                <a:spcPct val="15000"/>
              </a:spcAft>
              <a:buChar char="•"/>
            </a:pPr>
            <a:r>
              <a:rPr lang="en-US" sz="1100" kern="1200"/>
              <a:t>Raw Data</a:t>
            </a:r>
          </a:p>
          <a:p>
            <a:pPr marL="114300" lvl="2" indent="-57150" algn="l" defTabSz="488950">
              <a:spcBef>
                <a:spcPct val="0"/>
              </a:spcBef>
              <a:spcAft>
                <a:spcPct val="15000"/>
              </a:spcAft>
              <a:buChar char="•"/>
            </a:pPr>
            <a:r>
              <a:rPr lang="en-US" sz="1100" kern="1200"/>
              <a:t>Shenzhen and Shanghai indexes over 3 month</a:t>
            </a:r>
          </a:p>
          <a:p>
            <a:pPr marL="114300" lvl="2" indent="-57150" algn="l" defTabSz="488950">
              <a:spcBef>
                <a:spcPct val="0"/>
              </a:spcBef>
              <a:spcAft>
                <a:spcPct val="15000"/>
              </a:spcAft>
              <a:buChar char="•"/>
            </a:pPr>
            <a:r>
              <a:rPr lang="en-US" sz="1100" kern="1200"/>
              <a:t>Around 250 000 observations of 10 variables</a:t>
            </a:r>
          </a:p>
        </p:txBody>
      </p:sp>
      <p:sp>
        <p:nvSpPr>
          <p:cNvPr id="7" name="Rectangle 6">
            <a:extLst>
              <a:ext uri="{FF2B5EF4-FFF2-40B4-BE49-F238E27FC236}">
                <a16:creationId xmlns:a16="http://schemas.microsoft.com/office/drawing/2014/main" id="{1B61C111-4BBB-40C1-B03B-301A79443110}"/>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6626AE54-F0B3-4E32-931C-114243FFFBFF}"/>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8B95A845-C6A8-46CB-A13B-68DBC0D58568}"/>
              </a:ext>
            </a:extLst>
          </p:cNvPr>
          <p:cNvSpPr/>
          <p:nvPr/>
        </p:nvSpPr>
        <p:spPr>
          <a:xfrm>
            <a:off x="3098178" y="676688"/>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0" name="Freeform: Shape 9">
            <a:extLst>
              <a:ext uri="{FF2B5EF4-FFF2-40B4-BE49-F238E27FC236}">
                <a16:creationId xmlns:a16="http://schemas.microsoft.com/office/drawing/2014/main" id="{0A2B781B-23AE-4764-A541-A5E7AE3D0298}"/>
              </a:ext>
            </a:extLst>
          </p:cNvPr>
          <p:cNvSpPr/>
          <p:nvPr/>
        </p:nvSpPr>
        <p:spPr>
          <a:xfrm>
            <a:off x="2602250" y="1623478"/>
            <a:ext cx="1772774" cy="2465085"/>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a:solidFill>
                  <a:srgbClr val="000000">
                    <a:hueOff val="0"/>
                    <a:satOff val="0"/>
                    <a:lumOff val="0"/>
                    <a:alphaOff val="0"/>
                  </a:srgbClr>
                </a:solidFill>
                <a:latin typeface="Arial"/>
                <a:ea typeface="微软雅黑"/>
                <a:cs typeface="+mn-cs"/>
              </a:rPr>
              <a:t>STAGE 2</a:t>
            </a:r>
          </a:p>
          <a:p>
            <a:pPr marL="57150" lvl="1" indent="0" algn="l" defTabSz="488950">
              <a:spcBef>
                <a:spcPct val="0"/>
              </a:spcBef>
              <a:spcAft>
                <a:spcPct val="15000"/>
              </a:spcAft>
              <a:buChar char="•"/>
            </a:pPr>
            <a:r>
              <a:rPr lang="en-US" sz="1100" kern="1200"/>
              <a:t>Feature Creation</a:t>
            </a:r>
          </a:p>
          <a:p>
            <a:pPr marL="57150" lvl="1" indent="0" algn="l" defTabSz="488950">
              <a:spcBef>
                <a:spcPct val="0"/>
              </a:spcBef>
              <a:spcAft>
                <a:spcPct val="15000"/>
              </a:spcAft>
              <a:buChar char="•"/>
            </a:pPr>
            <a:r>
              <a:rPr lang="en-US" sz="1100" kern="1200"/>
              <a:t>Log of price ratio with the time difference 3, 6, 9, 15, 30, 60, 90, 120 seconds</a:t>
            </a:r>
          </a:p>
          <a:p>
            <a:pPr marL="57150" lvl="1" indent="0" algn="l" defTabSz="488950">
              <a:spcBef>
                <a:spcPct val="0"/>
              </a:spcBef>
              <a:spcAft>
                <a:spcPct val="15000"/>
              </a:spcAft>
              <a:buChar char="•"/>
            </a:pPr>
            <a:r>
              <a:rPr lang="en-US" sz="1100" kern="1200"/>
              <a:t>Change in the volume/value</a:t>
            </a:r>
          </a:p>
          <a:p>
            <a:pPr marL="57150" lvl="1" indent="0" algn="l" defTabSz="488950">
              <a:spcBef>
                <a:spcPct val="0"/>
              </a:spcBef>
              <a:spcAft>
                <a:spcPct val="15000"/>
              </a:spcAft>
              <a:buChar char="•"/>
            </a:pPr>
            <a:endParaRPr lang="en-US" sz="1100" kern="1200"/>
          </a:p>
          <a:p>
            <a:pPr marL="57150" lvl="1" indent="0" algn="l" defTabSz="488950">
              <a:spcBef>
                <a:spcPct val="0"/>
              </a:spcBef>
              <a:spcAft>
                <a:spcPct val="15000"/>
              </a:spcAft>
              <a:buChar char="•"/>
            </a:pPr>
            <a:endParaRPr lang="en-US" sz="1100" kern="1200"/>
          </a:p>
        </p:txBody>
      </p:sp>
      <p:sp>
        <p:nvSpPr>
          <p:cNvPr id="11" name="Rectangle 10">
            <a:extLst>
              <a:ext uri="{FF2B5EF4-FFF2-40B4-BE49-F238E27FC236}">
                <a16:creationId xmlns:a16="http://schemas.microsoft.com/office/drawing/2014/main" id="{773A61CC-0A1E-48F2-80E1-17FB157AD815}"/>
              </a:ext>
            </a:extLst>
          </p:cNvPr>
          <p:cNvSpPr/>
          <p:nvPr/>
        </p:nvSpPr>
        <p:spPr>
          <a:xfrm>
            <a:off x="4572000" y="1843196"/>
            <a:ext cx="1772774" cy="72"/>
          </a:xfrm>
          <a:prstGeom prst="rect">
            <a:avLst/>
          </a:prstGeom>
        </p:spPr>
        <p:style>
          <a:lnRef idx="1">
            <a:schemeClr val="accent5">
              <a:tint val="40000"/>
              <a:alpha val="90000"/>
              <a:hueOff val="357263"/>
              <a:satOff val="-7784"/>
              <a:lumOff val="-1306"/>
              <a:alphaOff val="0"/>
            </a:schemeClr>
          </a:lnRef>
          <a:fillRef idx="1">
            <a:schemeClr val="accent5">
              <a:tint val="40000"/>
              <a:alpha val="90000"/>
              <a:hueOff val="357263"/>
              <a:satOff val="-7784"/>
              <a:lumOff val="-1306"/>
              <a:alphaOff val="0"/>
            </a:schemeClr>
          </a:fillRef>
          <a:effectRef idx="2">
            <a:schemeClr val="accent5">
              <a:tint val="40000"/>
              <a:alpha val="90000"/>
              <a:hueOff val="357263"/>
              <a:satOff val="-7784"/>
              <a:lumOff val="-1306"/>
              <a:alphaOff val="0"/>
            </a:schemeClr>
          </a:effectRef>
          <a:fontRef idx="minor">
            <a:schemeClr val="dk1">
              <a:hueOff val="0"/>
              <a:satOff val="0"/>
              <a:lumOff val="0"/>
              <a:alphaOff val="0"/>
            </a:schemeClr>
          </a:fontRef>
        </p:style>
      </p:sp>
      <p:sp>
        <p:nvSpPr>
          <p:cNvPr id="12" name="Arrow: Chevron 11">
            <a:extLst>
              <a:ext uri="{FF2B5EF4-FFF2-40B4-BE49-F238E27FC236}">
                <a16:creationId xmlns:a16="http://schemas.microsoft.com/office/drawing/2014/main" id="{875A6800-E0D6-4D12-A322-0984D05FC365}"/>
              </a:ext>
            </a:extLst>
          </p:cNvPr>
          <p:cNvSpPr/>
          <p:nvPr/>
        </p:nvSpPr>
        <p:spPr>
          <a:xfrm>
            <a:off x="6392048" y="1776938"/>
            <a:ext cx="90608" cy="170471"/>
          </a:xfrm>
          <a:prstGeom prst="chevron">
            <a:avLst>
              <a:gd name="adj" fmla="val 90000"/>
            </a:avLst>
          </a:prstGeom>
        </p:spPr>
        <p:style>
          <a:lnRef idx="1">
            <a:schemeClr val="accent5">
              <a:tint val="40000"/>
              <a:alpha val="90000"/>
              <a:hueOff val="416807"/>
              <a:satOff val="-9082"/>
              <a:lumOff val="-1524"/>
              <a:alphaOff val="0"/>
            </a:schemeClr>
          </a:lnRef>
          <a:fillRef idx="1">
            <a:schemeClr val="accent5">
              <a:tint val="40000"/>
              <a:alpha val="90000"/>
              <a:hueOff val="416807"/>
              <a:satOff val="-9082"/>
              <a:lumOff val="-1524"/>
              <a:alphaOff val="0"/>
            </a:schemeClr>
          </a:fillRef>
          <a:effectRef idx="2">
            <a:schemeClr val="accent5">
              <a:tint val="40000"/>
              <a:alpha val="90000"/>
              <a:hueOff val="416807"/>
              <a:satOff val="-9082"/>
              <a:lumOff val="-1524"/>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6346B616-A346-4146-80EC-F0FDFE32BB3B}"/>
              </a:ext>
            </a:extLst>
          </p:cNvPr>
          <p:cNvSpPr/>
          <p:nvPr/>
        </p:nvSpPr>
        <p:spPr>
          <a:xfrm>
            <a:off x="5067927" y="676688"/>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236349"/>
              <a:satOff val="15295"/>
              <a:lumOff val="-9935"/>
              <a:alphaOff val="0"/>
            </a:schemeClr>
          </a:lnRef>
          <a:fillRef idx="3">
            <a:schemeClr val="accent5">
              <a:hueOff val="236349"/>
              <a:satOff val="15295"/>
              <a:lumOff val="-9935"/>
              <a:alphaOff val="0"/>
            </a:schemeClr>
          </a:fillRef>
          <a:effectRef idx="3">
            <a:schemeClr val="accent5">
              <a:hueOff val="236349"/>
              <a:satOff val="15295"/>
              <a:lumOff val="-9935"/>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3</a:t>
            </a:r>
          </a:p>
        </p:txBody>
      </p:sp>
      <p:sp>
        <p:nvSpPr>
          <p:cNvPr id="14" name="Freeform: Shape 13">
            <a:extLst>
              <a:ext uri="{FF2B5EF4-FFF2-40B4-BE49-F238E27FC236}">
                <a16:creationId xmlns:a16="http://schemas.microsoft.com/office/drawing/2014/main" id="{AF02891A-5EDB-4797-9EEE-05F0FCA01F0C}"/>
              </a:ext>
            </a:extLst>
          </p:cNvPr>
          <p:cNvSpPr/>
          <p:nvPr/>
        </p:nvSpPr>
        <p:spPr>
          <a:xfrm>
            <a:off x="4572000" y="1623478"/>
            <a:ext cx="1772774" cy="2465085"/>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476351"/>
              <a:satOff val="-10379"/>
              <a:lumOff val="-1742"/>
              <a:alphaOff val="0"/>
            </a:schemeClr>
          </a:lnRef>
          <a:fillRef idx="1">
            <a:schemeClr val="accent5">
              <a:tint val="40000"/>
              <a:alpha val="90000"/>
              <a:hueOff val="476351"/>
              <a:satOff val="-10379"/>
              <a:lumOff val="-1742"/>
              <a:alphaOff val="0"/>
            </a:schemeClr>
          </a:fillRef>
          <a:effectRef idx="2">
            <a:schemeClr val="accent5">
              <a:tint val="40000"/>
              <a:alpha val="90000"/>
              <a:hueOff val="476351"/>
              <a:satOff val="-10379"/>
              <a:lumOff val="-1742"/>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a:solidFill>
                  <a:srgbClr val="000000">
                    <a:hueOff val="0"/>
                    <a:satOff val="0"/>
                    <a:lumOff val="0"/>
                    <a:alphaOff val="0"/>
                  </a:srgbClr>
                </a:solidFill>
                <a:latin typeface="Arial"/>
                <a:ea typeface="微软雅黑"/>
                <a:cs typeface="+mn-cs"/>
              </a:rPr>
              <a:t>STAGE 3</a:t>
            </a:r>
          </a:p>
          <a:p>
            <a:pPr marL="57150" lvl="1" indent="-57150" algn="l" defTabSz="488950">
              <a:spcBef>
                <a:spcPct val="0"/>
              </a:spcBef>
              <a:spcAft>
                <a:spcPct val="15000"/>
              </a:spcAft>
              <a:buChar char="•"/>
            </a:pPr>
            <a:r>
              <a:rPr lang="en-US" sz="1100" kern="1200"/>
              <a:t>Training LSTM</a:t>
            </a:r>
          </a:p>
          <a:p>
            <a:pPr marL="57150" lvl="1" indent="-57150" algn="l" defTabSz="488950">
              <a:spcBef>
                <a:spcPct val="0"/>
              </a:spcBef>
              <a:spcAft>
                <a:spcPct val="15000"/>
              </a:spcAft>
              <a:buChar char="•"/>
            </a:pPr>
            <a:r>
              <a:rPr lang="en-US" sz="1100" kern="1200"/>
              <a:t>Sequential input layer</a:t>
            </a:r>
          </a:p>
          <a:p>
            <a:pPr marL="57150" lvl="1" indent="-57150" algn="l" defTabSz="488950">
              <a:spcBef>
                <a:spcPct val="0"/>
              </a:spcBef>
              <a:spcAft>
                <a:spcPct val="15000"/>
              </a:spcAft>
              <a:buChar char="•"/>
            </a:pPr>
            <a:r>
              <a:rPr lang="en-US" sz="1100" kern="1200"/>
              <a:t>One LSTM layer and 3 Dense layers with the custom activation function atan </a:t>
            </a:r>
          </a:p>
          <a:p>
            <a:pPr marL="57150" lvl="1" indent="-57150" algn="l" defTabSz="488950">
              <a:spcBef>
                <a:spcPct val="0"/>
              </a:spcBef>
              <a:spcAft>
                <a:spcPct val="15000"/>
              </a:spcAft>
              <a:buChar char="•"/>
            </a:pPr>
            <a:r>
              <a:rPr lang="en-US" sz="1100" kern="1200"/>
              <a:t>Output layer with the </a:t>
            </a:r>
            <a:r>
              <a:rPr lang="en-US" sz="1100"/>
              <a:t>softmax</a:t>
            </a:r>
            <a:r>
              <a:rPr lang="en-US" sz="1100" kern="1200"/>
              <a:t> activation function</a:t>
            </a:r>
          </a:p>
          <a:p>
            <a:pPr marL="57150" lvl="1" indent="-57150" algn="l" defTabSz="488950">
              <a:spcBef>
                <a:spcPct val="0"/>
              </a:spcBef>
              <a:spcAft>
                <a:spcPct val="15000"/>
              </a:spcAft>
              <a:buChar char="•"/>
            </a:pPr>
            <a:endParaRPr lang="en-US" sz="1100" kern="1200"/>
          </a:p>
        </p:txBody>
      </p:sp>
      <p:sp>
        <p:nvSpPr>
          <p:cNvPr id="15" name="Rectangle 14">
            <a:extLst>
              <a:ext uri="{FF2B5EF4-FFF2-40B4-BE49-F238E27FC236}">
                <a16:creationId xmlns:a16="http://schemas.microsoft.com/office/drawing/2014/main" id="{155AE11D-0956-425C-A417-BDC464D5125E}"/>
              </a:ext>
            </a:extLst>
          </p:cNvPr>
          <p:cNvSpPr/>
          <p:nvPr/>
        </p:nvSpPr>
        <p:spPr>
          <a:xfrm>
            <a:off x="6541749" y="1843196"/>
            <a:ext cx="886387" cy="72"/>
          </a:xfrm>
          <a:prstGeom prst="rect">
            <a:avLst/>
          </a:prstGeom>
        </p:spPr>
        <p:style>
          <a:lnRef idx="1">
            <a:schemeClr val="accent5">
              <a:tint val="40000"/>
              <a:alpha val="90000"/>
              <a:hueOff val="535894"/>
              <a:satOff val="-11676"/>
              <a:lumOff val="-1960"/>
              <a:alphaOff val="0"/>
            </a:schemeClr>
          </a:lnRef>
          <a:fillRef idx="1">
            <a:schemeClr val="accent5">
              <a:tint val="40000"/>
              <a:alpha val="90000"/>
              <a:hueOff val="535894"/>
              <a:satOff val="-11676"/>
              <a:lumOff val="-1960"/>
              <a:alphaOff val="0"/>
            </a:schemeClr>
          </a:fillRef>
          <a:effectRef idx="2">
            <a:schemeClr val="accent5">
              <a:tint val="40000"/>
              <a:alpha val="90000"/>
              <a:hueOff val="535894"/>
              <a:satOff val="-11676"/>
              <a:lumOff val="-196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0989194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1BEDF-8A8F-4C4B-A33C-495EA5BB8A83}"/>
              </a:ext>
            </a:extLst>
          </p:cNvPr>
          <p:cNvPicPr>
            <a:picLocks noChangeAspect="1"/>
          </p:cNvPicPr>
          <p:nvPr/>
        </p:nvPicPr>
        <p:blipFill rotWithShape="1">
          <a:blip r:embed="rId2"/>
          <a:srcRect r="41332" b="3496"/>
          <a:stretch/>
        </p:blipFill>
        <p:spPr>
          <a:xfrm>
            <a:off x="4572000" y="1123153"/>
            <a:ext cx="4256111" cy="2779550"/>
          </a:xfrm>
          <a:prstGeom prst="rect">
            <a:avLst/>
          </a:prstGeom>
        </p:spPr>
      </p:pic>
      <p:sp>
        <p:nvSpPr>
          <p:cNvPr id="3" name="TextBox 2">
            <a:extLst>
              <a:ext uri="{FF2B5EF4-FFF2-40B4-BE49-F238E27FC236}">
                <a16:creationId xmlns:a16="http://schemas.microsoft.com/office/drawing/2014/main" id="{EB3A2B90-350E-4497-89F4-AFB61722A585}"/>
              </a:ext>
            </a:extLst>
          </p:cNvPr>
          <p:cNvSpPr txBox="1"/>
          <p:nvPr/>
        </p:nvSpPr>
        <p:spPr>
          <a:xfrm>
            <a:off x="221104" y="1131623"/>
            <a:ext cx="4256111" cy="2771080"/>
          </a:xfrm>
          <a:prstGeom prst="rect">
            <a:avLst/>
          </a:prstGeom>
          <a:noFill/>
        </p:spPr>
        <p:txBody>
          <a:bodyPr wrap="square" rtlCol="0">
            <a:spAutoFit/>
          </a:bodyPr>
          <a:lstStyle/>
          <a:p>
            <a:pPr marL="285750" lvl="1" indent="-285750" defTabSz="488950">
              <a:lnSpc>
                <a:spcPct val="114000"/>
              </a:lnSpc>
              <a:spcBef>
                <a:spcPct val="0"/>
              </a:spcBef>
              <a:spcAft>
                <a:spcPct val="15000"/>
              </a:spcAft>
              <a:buFont typeface="Arial" panose="020B0604020202020204" pitchFamily="34" charset="0"/>
              <a:buChar char="•"/>
            </a:pPr>
            <a:r>
              <a:rPr lang="en-US" sz="1500"/>
              <a:t>Sequential input layer</a:t>
            </a:r>
          </a:p>
          <a:p>
            <a:pPr marL="285750" lvl="1" indent="-285750" defTabSz="488950">
              <a:lnSpc>
                <a:spcPct val="114000"/>
              </a:lnSpc>
              <a:spcBef>
                <a:spcPct val="0"/>
              </a:spcBef>
              <a:spcAft>
                <a:spcPct val="15000"/>
              </a:spcAft>
              <a:buFont typeface="Arial" panose="020B0604020202020204" pitchFamily="34" charset="0"/>
              <a:buChar char="•"/>
            </a:pPr>
            <a:r>
              <a:rPr lang="en-US" sz="1500"/>
              <a:t>One LSTM layer and 3 Dense layers with the custom activation function atan and the linear activation function</a:t>
            </a:r>
          </a:p>
          <a:p>
            <a:pPr marL="285750" indent="-285750">
              <a:lnSpc>
                <a:spcPct val="114000"/>
              </a:lnSpc>
              <a:buFont typeface="Arial" panose="020B0604020202020204" pitchFamily="34" charset="0"/>
              <a:buChar char="•"/>
            </a:pPr>
            <a:r>
              <a:rPr lang="en-US" sz="1500" b="1"/>
              <a:t>Dropout</a:t>
            </a:r>
            <a:r>
              <a:rPr lang="en-US" sz="1500"/>
              <a:t> 0.1 to reduce overfitting:</a:t>
            </a:r>
          </a:p>
          <a:p>
            <a:pPr marL="742950" lvl="1" indent="-285750">
              <a:lnSpc>
                <a:spcPct val="114000"/>
              </a:lnSpc>
              <a:buFont typeface="Arial" panose="020B0604020202020204" pitchFamily="34" charset="0"/>
              <a:buChar char="•"/>
            </a:pPr>
            <a:r>
              <a:rPr lang="en-US" sz="1500"/>
              <a:t>Regularization method where input and recurrent connections to LSTM units are probabilistically excluded from activation and weight updates while training a network</a:t>
            </a:r>
          </a:p>
        </p:txBody>
      </p:sp>
      <p:sp>
        <p:nvSpPr>
          <p:cNvPr id="4" name="Title 1">
            <a:extLst>
              <a:ext uri="{FF2B5EF4-FFF2-40B4-BE49-F238E27FC236}">
                <a16:creationId xmlns:a16="http://schemas.microsoft.com/office/drawing/2014/main" id="{0B044FA0-0963-4232-918F-CE9BEDC3A1E5}"/>
              </a:ext>
            </a:extLst>
          </p:cNvPr>
          <p:cNvSpPr txBox="1">
            <a:spLocks/>
          </p:cNvSpPr>
          <p:nvPr/>
        </p:nvSpPr>
        <p:spPr>
          <a:xfrm>
            <a:off x="533865" y="-30736"/>
            <a:ext cx="7886700"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kern="1200">
                <a:solidFill>
                  <a:schemeClr val="tx1"/>
                </a:solidFill>
                <a:latin typeface="+mj-lt"/>
                <a:ea typeface="+mj-ea"/>
                <a:cs typeface="+mj-cs"/>
              </a:rPr>
              <a:t>Training LSTM</a:t>
            </a:r>
          </a:p>
        </p:txBody>
      </p:sp>
    </p:spTree>
    <p:extLst>
      <p:ext uri="{BB962C8B-B14F-4D97-AF65-F5344CB8AC3E}">
        <p14:creationId xmlns:p14="http://schemas.microsoft.com/office/powerpoint/2010/main" val="290443073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063CC2-0CC9-4645-9008-F8DB1B6135C5}"/>
              </a:ext>
            </a:extLst>
          </p:cNvPr>
          <p:cNvPicPr>
            <a:picLocks noChangeAspect="1"/>
          </p:cNvPicPr>
          <p:nvPr/>
        </p:nvPicPr>
        <p:blipFill>
          <a:blip r:embed="rId2"/>
          <a:stretch>
            <a:fillRect/>
          </a:stretch>
        </p:blipFill>
        <p:spPr>
          <a:xfrm>
            <a:off x="3980609" y="922720"/>
            <a:ext cx="4817592" cy="3324137"/>
          </a:xfrm>
          <a:prstGeom prst="rect">
            <a:avLst/>
          </a:prstGeom>
        </p:spPr>
      </p:pic>
      <p:sp>
        <p:nvSpPr>
          <p:cNvPr id="5" name="TextBox 4">
            <a:extLst>
              <a:ext uri="{FF2B5EF4-FFF2-40B4-BE49-F238E27FC236}">
                <a16:creationId xmlns:a16="http://schemas.microsoft.com/office/drawing/2014/main" id="{D82353E0-E534-4812-B067-56B06ACE64FE}"/>
              </a:ext>
            </a:extLst>
          </p:cNvPr>
          <p:cNvSpPr txBox="1"/>
          <p:nvPr/>
        </p:nvSpPr>
        <p:spPr>
          <a:xfrm>
            <a:off x="6067969" y="4645851"/>
            <a:ext cx="2923044" cy="276999"/>
          </a:xfrm>
          <a:prstGeom prst="rect">
            <a:avLst/>
          </a:prstGeom>
          <a:noFill/>
        </p:spPr>
        <p:txBody>
          <a:bodyPr wrap="none" rtlCol="0">
            <a:spAutoFit/>
          </a:bodyPr>
          <a:lstStyle/>
          <a:p>
            <a:pPr>
              <a:spcAft>
                <a:spcPts val="600"/>
              </a:spcAft>
            </a:pPr>
            <a:r>
              <a:rPr lang="en-US" sz="1200"/>
              <a:t>Source: Jeff Heaton, Ph.D Data Science</a:t>
            </a:r>
          </a:p>
        </p:txBody>
      </p:sp>
      <p:sp>
        <p:nvSpPr>
          <p:cNvPr id="8" name="TextBox 7">
            <a:extLst>
              <a:ext uri="{FF2B5EF4-FFF2-40B4-BE49-F238E27FC236}">
                <a16:creationId xmlns:a16="http://schemas.microsoft.com/office/drawing/2014/main" id="{2AFBE225-757E-405B-962C-D662A26FF05B}"/>
              </a:ext>
            </a:extLst>
          </p:cNvPr>
          <p:cNvSpPr txBox="1"/>
          <p:nvPr/>
        </p:nvSpPr>
        <p:spPr>
          <a:xfrm>
            <a:off x="238204" y="1098816"/>
            <a:ext cx="3565671" cy="3148041"/>
          </a:xfrm>
          <a:prstGeom prst="rect">
            <a:avLst/>
          </a:prstGeom>
          <a:noFill/>
        </p:spPr>
        <p:txBody>
          <a:bodyPr wrap="square" rtlCol="0">
            <a:spAutoFit/>
          </a:bodyPr>
          <a:lstStyle/>
          <a:p>
            <a:pPr marL="0" lvl="1" defTabSz="488950">
              <a:lnSpc>
                <a:spcPct val="114000"/>
              </a:lnSpc>
              <a:spcBef>
                <a:spcPct val="0"/>
              </a:spcBef>
              <a:spcAft>
                <a:spcPct val="15000"/>
              </a:spcAft>
            </a:pPr>
            <a:r>
              <a:rPr lang="en-US" sz="1400"/>
              <a:t>Most commonly used rules based on the research:</a:t>
            </a:r>
          </a:p>
          <a:p>
            <a:pPr marL="0" lvl="1" defTabSz="488950">
              <a:lnSpc>
                <a:spcPct val="114000"/>
              </a:lnSpc>
              <a:spcBef>
                <a:spcPct val="0"/>
              </a:spcBef>
              <a:spcAft>
                <a:spcPct val="15000"/>
              </a:spcAft>
            </a:pPr>
            <a:endParaRPr lang="en-US" sz="1400"/>
          </a:p>
          <a:p>
            <a:pPr marL="285750" lvl="1" indent="-285750" defTabSz="488950">
              <a:lnSpc>
                <a:spcPct val="114000"/>
              </a:lnSpc>
              <a:spcBef>
                <a:spcPct val="0"/>
              </a:spcBef>
              <a:spcAft>
                <a:spcPct val="15000"/>
              </a:spcAft>
              <a:buFont typeface="Arial" panose="020B0604020202020204" pitchFamily="34" charset="0"/>
              <a:buChar char="•"/>
            </a:pPr>
            <a:r>
              <a:rPr lang="en-US" sz="1400"/>
              <a:t>The number of hidden neurons should be between the size of the input layer and the size of the output layer.</a:t>
            </a:r>
          </a:p>
          <a:p>
            <a:pPr marL="285750" lvl="1" indent="-285750" defTabSz="488950">
              <a:lnSpc>
                <a:spcPct val="114000"/>
              </a:lnSpc>
              <a:spcBef>
                <a:spcPct val="0"/>
              </a:spcBef>
              <a:spcAft>
                <a:spcPct val="15000"/>
              </a:spcAft>
              <a:buFont typeface="Arial" panose="020B0604020202020204" pitchFamily="34" charset="0"/>
              <a:buChar char="•"/>
            </a:pPr>
            <a:r>
              <a:rPr lang="en-US" sz="1400"/>
              <a:t>The number of hidden neurons should be 2/3 the size of the input layer, plus the size of the output layer.</a:t>
            </a:r>
          </a:p>
          <a:p>
            <a:pPr marL="285750" lvl="1" indent="-285750" defTabSz="488950">
              <a:lnSpc>
                <a:spcPct val="114000"/>
              </a:lnSpc>
              <a:spcBef>
                <a:spcPct val="0"/>
              </a:spcBef>
              <a:spcAft>
                <a:spcPct val="15000"/>
              </a:spcAft>
              <a:buFont typeface="Arial" panose="020B0604020202020204" pitchFamily="34" charset="0"/>
              <a:buChar char="•"/>
            </a:pPr>
            <a:r>
              <a:rPr lang="en-US" sz="1400"/>
              <a:t>The number of hidden neurons should be less than twice the size of the input layer.</a:t>
            </a:r>
          </a:p>
        </p:txBody>
      </p:sp>
      <p:sp>
        <p:nvSpPr>
          <p:cNvPr id="9" name="Title 1">
            <a:extLst>
              <a:ext uri="{FF2B5EF4-FFF2-40B4-BE49-F238E27FC236}">
                <a16:creationId xmlns:a16="http://schemas.microsoft.com/office/drawing/2014/main" id="{D153042C-09E3-4743-B5FC-48A2A6B9F4E4}"/>
              </a:ext>
            </a:extLst>
          </p:cNvPr>
          <p:cNvSpPr txBox="1">
            <a:spLocks/>
          </p:cNvSpPr>
          <p:nvPr/>
        </p:nvSpPr>
        <p:spPr>
          <a:xfrm>
            <a:off x="533865" y="-30736"/>
            <a:ext cx="7886700"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a:t>Defining the number of layers &amp; neurons</a:t>
            </a:r>
            <a:r>
              <a:rPr lang="en-US" sz="3000" kern="1200">
                <a:solidFill>
                  <a:schemeClr val="tx1"/>
                </a:solidFill>
                <a:latin typeface="+mj-lt"/>
                <a:ea typeface="+mj-ea"/>
                <a:cs typeface="+mj-cs"/>
              </a:rPr>
              <a:t> </a:t>
            </a:r>
          </a:p>
        </p:txBody>
      </p:sp>
    </p:spTree>
    <p:extLst>
      <p:ext uri="{BB962C8B-B14F-4D97-AF65-F5344CB8AC3E}">
        <p14:creationId xmlns:p14="http://schemas.microsoft.com/office/powerpoint/2010/main" val="283623162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044FA0-0963-4232-918F-CE9BEDC3A1E5}"/>
              </a:ext>
            </a:extLst>
          </p:cNvPr>
          <p:cNvSpPr txBox="1">
            <a:spLocks/>
          </p:cNvSpPr>
          <p:nvPr/>
        </p:nvSpPr>
        <p:spPr>
          <a:xfrm>
            <a:off x="395653" y="3567478"/>
            <a:ext cx="8354891" cy="6978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500"/>
              <a:t>LSTM - activation functions</a:t>
            </a:r>
          </a:p>
        </p:txBody>
      </p:sp>
      <p:pic>
        <p:nvPicPr>
          <p:cNvPr id="1026" name="Picture 2" descr="A close up of text on a white background&#10;&#10;Description automatically generated">
            <a:extLst>
              <a:ext uri="{FF2B5EF4-FFF2-40B4-BE49-F238E27FC236}">
                <a16:creationId xmlns:a16="http://schemas.microsoft.com/office/drawing/2014/main" id="{42F0484A-CC69-4CA5-9CC1-659FD6E684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4058" y="230798"/>
            <a:ext cx="3843881" cy="2998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close up of text on a white background&#10;&#10;Description automatically generated">
            <a:extLst>
              <a:ext uri="{FF2B5EF4-FFF2-40B4-BE49-F238E27FC236}">
                <a16:creationId xmlns:a16="http://schemas.microsoft.com/office/drawing/2014/main" id="{17D48D92-2B23-49EE-AB43-0331C97757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256"/>
          <a:stretch/>
        </p:blipFill>
        <p:spPr bwMode="auto">
          <a:xfrm>
            <a:off x="4727508" y="608818"/>
            <a:ext cx="4301232" cy="26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17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B82524-8895-451C-A737-3A80CDAD30E9}"/>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833D9E0D-4C35-452B-A6C0-FC849C31496C}"/>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100BEC5A-606D-4A6D-B7C7-498FD9D01097}"/>
              </a:ext>
            </a:extLst>
          </p:cNvPr>
          <p:cNvSpPr/>
          <p:nvPr/>
        </p:nvSpPr>
        <p:spPr>
          <a:xfrm>
            <a:off x="1128428" y="707153"/>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6" name="Freeform: Shape 5">
            <a:extLst>
              <a:ext uri="{FF2B5EF4-FFF2-40B4-BE49-F238E27FC236}">
                <a16:creationId xmlns:a16="http://schemas.microsoft.com/office/drawing/2014/main" id="{EB4436F2-3237-4A85-8002-E2FBDD94DDFE}"/>
              </a:ext>
            </a:extLst>
          </p:cNvPr>
          <p:cNvSpPr/>
          <p:nvPr/>
        </p:nvSpPr>
        <p:spPr>
          <a:xfrm>
            <a:off x="632500" y="1653556"/>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lnSpc>
                <a:spcPct val="90000"/>
              </a:lnSpc>
              <a:spcBef>
                <a:spcPct val="0"/>
              </a:spcBef>
              <a:spcAft>
                <a:spcPct val="35000"/>
              </a:spcAft>
              <a:buNone/>
            </a:pPr>
            <a:r>
              <a:rPr lang="en-US" sz="1100" b="1" kern="1200"/>
              <a:t>STAGE 1</a:t>
            </a:r>
          </a:p>
          <a:p>
            <a:pPr marL="57150" lvl="1" indent="-57150" algn="l" defTabSz="488950">
              <a:spcBef>
                <a:spcPct val="0"/>
              </a:spcBef>
              <a:spcAft>
                <a:spcPct val="15000"/>
              </a:spcAft>
              <a:buChar char="•"/>
            </a:pPr>
            <a:r>
              <a:rPr lang="en-US" sz="1100" kern="1200"/>
              <a:t>Raw Data</a:t>
            </a:r>
          </a:p>
          <a:p>
            <a:pPr marL="114300" lvl="2" indent="-57150" algn="l" defTabSz="488950">
              <a:spcBef>
                <a:spcPct val="0"/>
              </a:spcBef>
              <a:spcAft>
                <a:spcPct val="15000"/>
              </a:spcAft>
              <a:buChar char="•"/>
            </a:pPr>
            <a:r>
              <a:rPr lang="en-US" sz="1100" kern="1200"/>
              <a:t>Shenzhen and Shanghai indexes over 3 month</a:t>
            </a:r>
          </a:p>
          <a:p>
            <a:pPr marL="114300" lvl="2" indent="-57150" algn="l" defTabSz="488950">
              <a:spcBef>
                <a:spcPct val="0"/>
              </a:spcBef>
              <a:spcAft>
                <a:spcPct val="15000"/>
              </a:spcAft>
              <a:buChar char="•"/>
            </a:pPr>
            <a:r>
              <a:rPr lang="en-US" sz="1100" kern="1200"/>
              <a:t>Around 250 000 observations of 10 variables</a:t>
            </a:r>
          </a:p>
        </p:txBody>
      </p:sp>
      <p:sp>
        <p:nvSpPr>
          <p:cNvPr id="7" name="Rectangle 6">
            <a:extLst>
              <a:ext uri="{FF2B5EF4-FFF2-40B4-BE49-F238E27FC236}">
                <a16:creationId xmlns:a16="http://schemas.microsoft.com/office/drawing/2014/main" id="{6CC7E7D8-57B0-4449-90F6-DC3E04E20CCC}"/>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321E8227-3CAC-48A7-892C-E496513A3341}"/>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DAA0CF6F-0D68-4491-A7C7-0AF400A9898E}"/>
              </a:ext>
            </a:extLst>
          </p:cNvPr>
          <p:cNvSpPr/>
          <p:nvPr/>
        </p:nvSpPr>
        <p:spPr>
          <a:xfrm>
            <a:off x="3098178" y="707424"/>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0" name="Freeform: Shape 9">
            <a:extLst>
              <a:ext uri="{FF2B5EF4-FFF2-40B4-BE49-F238E27FC236}">
                <a16:creationId xmlns:a16="http://schemas.microsoft.com/office/drawing/2014/main" id="{19C0885C-47BD-4427-8080-35D130CF782B}"/>
              </a:ext>
            </a:extLst>
          </p:cNvPr>
          <p:cNvSpPr/>
          <p:nvPr/>
        </p:nvSpPr>
        <p:spPr>
          <a:xfrm>
            <a:off x="2602250" y="1654214"/>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lnSpc>
                <a:spcPct val="90000"/>
              </a:lnSpc>
              <a:spcBef>
                <a:spcPct val="0"/>
              </a:spcBef>
              <a:spcAft>
                <a:spcPct val="35000"/>
              </a:spcAft>
              <a:buNone/>
            </a:pPr>
            <a:r>
              <a:rPr lang="en-US" sz="1100" b="1" kern="1200">
                <a:solidFill>
                  <a:srgbClr val="000000">
                    <a:hueOff val="0"/>
                    <a:satOff val="0"/>
                    <a:lumOff val="0"/>
                    <a:alphaOff val="0"/>
                  </a:srgbClr>
                </a:solidFill>
                <a:latin typeface="Arial"/>
                <a:ea typeface="微软雅黑"/>
                <a:cs typeface="+mn-cs"/>
              </a:rPr>
              <a:t>STAGE 2</a:t>
            </a:r>
          </a:p>
          <a:p>
            <a:pPr marL="57150" lvl="1" indent="0" algn="l" defTabSz="488950">
              <a:spcBef>
                <a:spcPct val="0"/>
              </a:spcBef>
              <a:spcAft>
                <a:spcPct val="15000"/>
              </a:spcAft>
              <a:buChar char="•"/>
            </a:pPr>
            <a:r>
              <a:rPr lang="en-US" sz="1100" kern="1200"/>
              <a:t>Feature Creation</a:t>
            </a:r>
          </a:p>
          <a:p>
            <a:pPr marL="57150" lvl="1" indent="0" algn="l" defTabSz="488950">
              <a:spcBef>
                <a:spcPct val="0"/>
              </a:spcBef>
              <a:spcAft>
                <a:spcPct val="15000"/>
              </a:spcAft>
              <a:buChar char="•"/>
            </a:pPr>
            <a:r>
              <a:rPr lang="en-US" sz="1100" kern="1200"/>
              <a:t>Log of price ratio with the time difference 3, 6, 9, 15, 30, 60, 90, 120 seconds</a:t>
            </a:r>
          </a:p>
          <a:p>
            <a:pPr marL="57150" lvl="1" indent="0" algn="l" defTabSz="488950">
              <a:spcBef>
                <a:spcPct val="0"/>
              </a:spcBef>
              <a:spcAft>
                <a:spcPct val="15000"/>
              </a:spcAft>
              <a:buChar char="•"/>
            </a:pPr>
            <a:r>
              <a:rPr lang="en-US" sz="1100" kern="1200"/>
              <a:t>Change in the volume/value</a:t>
            </a:r>
          </a:p>
          <a:p>
            <a:pPr marL="57150" lvl="1" indent="0" algn="l" defTabSz="488950">
              <a:lnSpc>
                <a:spcPct val="90000"/>
              </a:lnSpc>
              <a:spcBef>
                <a:spcPct val="0"/>
              </a:spcBef>
              <a:spcAft>
                <a:spcPct val="15000"/>
              </a:spcAft>
              <a:buChar char="•"/>
            </a:pPr>
            <a:endParaRPr lang="en-US" sz="1100" kern="1200"/>
          </a:p>
          <a:p>
            <a:pPr marL="57150" lvl="1" indent="0" algn="l" defTabSz="488950">
              <a:lnSpc>
                <a:spcPct val="90000"/>
              </a:lnSpc>
              <a:spcBef>
                <a:spcPct val="0"/>
              </a:spcBef>
              <a:spcAft>
                <a:spcPct val="15000"/>
              </a:spcAft>
              <a:buChar char="•"/>
            </a:pPr>
            <a:endParaRPr lang="en-US" sz="1100" kern="1200"/>
          </a:p>
        </p:txBody>
      </p:sp>
      <p:sp>
        <p:nvSpPr>
          <p:cNvPr id="11" name="Rectangle 10">
            <a:extLst>
              <a:ext uri="{FF2B5EF4-FFF2-40B4-BE49-F238E27FC236}">
                <a16:creationId xmlns:a16="http://schemas.microsoft.com/office/drawing/2014/main" id="{F815A176-E58A-49ED-9F42-C6B22E001A5B}"/>
              </a:ext>
            </a:extLst>
          </p:cNvPr>
          <p:cNvSpPr/>
          <p:nvPr/>
        </p:nvSpPr>
        <p:spPr>
          <a:xfrm>
            <a:off x="4572000" y="1843196"/>
            <a:ext cx="1772774" cy="72"/>
          </a:xfrm>
          <a:prstGeom prst="rect">
            <a:avLst/>
          </a:prstGeom>
        </p:spPr>
        <p:style>
          <a:lnRef idx="1">
            <a:schemeClr val="accent5">
              <a:tint val="40000"/>
              <a:alpha val="90000"/>
              <a:hueOff val="357263"/>
              <a:satOff val="-7784"/>
              <a:lumOff val="-1306"/>
              <a:alphaOff val="0"/>
            </a:schemeClr>
          </a:lnRef>
          <a:fillRef idx="1">
            <a:schemeClr val="accent5">
              <a:tint val="40000"/>
              <a:alpha val="90000"/>
              <a:hueOff val="357263"/>
              <a:satOff val="-7784"/>
              <a:lumOff val="-1306"/>
              <a:alphaOff val="0"/>
            </a:schemeClr>
          </a:fillRef>
          <a:effectRef idx="2">
            <a:schemeClr val="accent5">
              <a:tint val="40000"/>
              <a:alpha val="90000"/>
              <a:hueOff val="357263"/>
              <a:satOff val="-7784"/>
              <a:lumOff val="-1306"/>
              <a:alphaOff val="0"/>
            </a:schemeClr>
          </a:effectRef>
          <a:fontRef idx="minor">
            <a:schemeClr val="dk1">
              <a:hueOff val="0"/>
              <a:satOff val="0"/>
              <a:lumOff val="0"/>
              <a:alphaOff val="0"/>
            </a:schemeClr>
          </a:fontRef>
        </p:style>
      </p:sp>
      <p:sp>
        <p:nvSpPr>
          <p:cNvPr id="12" name="Arrow: Chevron 11">
            <a:extLst>
              <a:ext uri="{FF2B5EF4-FFF2-40B4-BE49-F238E27FC236}">
                <a16:creationId xmlns:a16="http://schemas.microsoft.com/office/drawing/2014/main" id="{DB12BDEA-EC09-4686-B0B7-AD232F734687}"/>
              </a:ext>
            </a:extLst>
          </p:cNvPr>
          <p:cNvSpPr/>
          <p:nvPr/>
        </p:nvSpPr>
        <p:spPr>
          <a:xfrm>
            <a:off x="6392048" y="1776938"/>
            <a:ext cx="90608" cy="170471"/>
          </a:xfrm>
          <a:prstGeom prst="chevron">
            <a:avLst>
              <a:gd name="adj" fmla="val 90000"/>
            </a:avLst>
          </a:prstGeom>
        </p:spPr>
        <p:style>
          <a:lnRef idx="1">
            <a:schemeClr val="accent5">
              <a:tint val="40000"/>
              <a:alpha val="90000"/>
              <a:hueOff val="416807"/>
              <a:satOff val="-9082"/>
              <a:lumOff val="-1524"/>
              <a:alphaOff val="0"/>
            </a:schemeClr>
          </a:lnRef>
          <a:fillRef idx="1">
            <a:schemeClr val="accent5">
              <a:tint val="40000"/>
              <a:alpha val="90000"/>
              <a:hueOff val="416807"/>
              <a:satOff val="-9082"/>
              <a:lumOff val="-1524"/>
              <a:alphaOff val="0"/>
            </a:schemeClr>
          </a:fillRef>
          <a:effectRef idx="2">
            <a:schemeClr val="accent5">
              <a:tint val="40000"/>
              <a:alpha val="90000"/>
              <a:hueOff val="416807"/>
              <a:satOff val="-9082"/>
              <a:lumOff val="-1524"/>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A53CA430-421A-436C-A1E0-A8F34F72E0EA}"/>
              </a:ext>
            </a:extLst>
          </p:cNvPr>
          <p:cNvSpPr/>
          <p:nvPr/>
        </p:nvSpPr>
        <p:spPr>
          <a:xfrm>
            <a:off x="5067927" y="707424"/>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236349"/>
              <a:satOff val="15295"/>
              <a:lumOff val="-9935"/>
              <a:alphaOff val="0"/>
            </a:schemeClr>
          </a:lnRef>
          <a:fillRef idx="3">
            <a:schemeClr val="accent5">
              <a:hueOff val="236349"/>
              <a:satOff val="15295"/>
              <a:lumOff val="-9935"/>
              <a:alphaOff val="0"/>
            </a:schemeClr>
          </a:fillRef>
          <a:effectRef idx="3">
            <a:schemeClr val="accent5">
              <a:hueOff val="236349"/>
              <a:satOff val="15295"/>
              <a:lumOff val="-9935"/>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3</a:t>
            </a:r>
          </a:p>
        </p:txBody>
      </p:sp>
      <p:sp>
        <p:nvSpPr>
          <p:cNvPr id="14" name="Freeform: Shape 13">
            <a:extLst>
              <a:ext uri="{FF2B5EF4-FFF2-40B4-BE49-F238E27FC236}">
                <a16:creationId xmlns:a16="http://schemas.microsoft.com/office/drawing/2014/main" id="{B40EE7CA-AF75-4453-92E4-58DFA7898BC7}"/>
              </a:ext>
            </a:extLst>
          </p:cNvPr>
          <p:cNvSpPr/>
          <p:nvPr/>
        </p:nvSpPr>
        <p:spPr>
          <a:xfrm>
            <a:off x="4572000" y="1654214"/>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476351"/>
              <a:satOff val="-10379"/>
              <a:lumOff val="-1742"/>
              <a:alphaOff val="0"/>
            </a:schemeClr>
          </a:lnRef>
          <a:fillRef idx="1">
            <a:schemeClr val="accent5">
              <a:tint val="40000"/>
              <a:alpha val="90000"/>
              <a:hueOff val="476351"/>
              <a:satOff val="-10379"/>
              <a:lumOff val="-1742"/>
              <a:alphaOff val="0"/>
            </a:schemeClr>
          </a:fillRef>
          <a:effectRef idx="2">
            <a:schemeClr val="accent5">
              <a:tint val="40000"/>
              <a:alpha val="90000"/>
              <a:hueOff val="476351"/>
              <a:satOff val="-10379"/>
              <a:lumOff val="-1742"/>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lvl="0" defTabSz="488950">
              <a:spcBef>
                <a:spcPct val="0"/>
              </a:spcBef>
              <a:spcAft>
                <a:spcPct val="35000"/>
              </a:spcAft>
            </a:pPr>
            <a:r>
              <a:rPr lang="en-US" sz="1100" b="1">
                <a:solidFill>
                  <a:srgbClr val="000000">
                    <a:hueOff val="0"/>
                    <a:satOff val="0"/>
                    <a:lumOff val="0"/>
                    <a:alphaOff val="0"/>
                  </a:srgbClr>
                </a:solidFill>
              </a:rPr>
              <a:t>STAGE 3</a:t>
            </a:r>
          </a:p>
          <a:p>
            <a:pPr marL="57150" lvl="1" indent="-57150" defTabSz="488950">
              <a:spcBef>
                <a:spcPct val="0"/>
              </a:spcBef>
              <a:spcAft>
                <a:spcPct val="15000"/>
              </a:spcAft>
              <a:buChar char="•"/>
            </a:pPr>
            <a:r>
              <a:rPr lang="en-US" sz="1100"/>
              <a:t>Training LSTM</a:t>
            </a:r>
          </a:p>
          <a:p>
            <a:pPr marL="57150" lvl="1" indent="-57150" defTabSz="488950">
              <a:spcBef>
                <a:spcPct val="0"/>
              </a:spcBef>
              <a:spcAft>
                <a:spcPct val="15000"/>
              </a:spcAft>
              <a:buChar char="•"/>
            </a:pPr>
            <a:r>
              <a:rPr lang="en-US" sz="1100"/>
              <a:t>Sequential input layer</a:t>
            </a:r>
          </a:p>
          <a:p>
            <a:pPr marL="57150" lvl="1" indent="-57150" defTabSz="488950">
              <a:spcBef>
                <a:spcPct val="0"/>
              </a:spcBef>
              <a:spcAft>
                <a:spcPct val="15000"/>
              </a:spcAft>
              <a:buChar char="•"/>
            </a:pPr>
            <a:r>
              <a:rPr lang="en-US" sz="1100"/>
              <a:t>One LSTM layer and 3 Dense layers with the custom activation function atan </a:t>
            </a:r>
          </a:p>
          <a:p>
            <a:pPr marL="57150" lvl="1" indent="-57150" defTabSz="488950">
              <a:spcBef>
                <a:spcPct val="0"/>
              </a:spcBef>
              <a:spcAft>
                <a:spcPct val="15000"/>
              </a:spcAft>
              <a:buChar char="•"/>
            </a:pPr>
            <a:r>
              <a:rPr lang="en-US" sz="1100"/>
              <a:t>Output layer with the softmax activation function</a:t>
            </a:r>
          </a:p>
          <a:p>
            <a:pPr marL="57150" lvl="1" indent="-57150" defTabSz="488950">
              <a:spcBef>
                <a:spcPct val="0"/>
              </a:spcBef>
              <a:spcAft>
                <a:spcPct val="15000"/>
              </a:spcAft>
              <a:buChar char="•"/>
            </a:pPr>
            <a:endParaRPr lang="en-US" sz="1100"/>
          </a:p>
        </p:txBody>
      </p:sp>
      <p:sp>
        <p:nvSpPr>
          <p:cNvPr id="15" name="Rectangle 14">
            <a:extLst>
              <a:ext uri="{FF2B5EF4-FFF2-40B4-BE49-F238E27FC236}">
                <a16:creationId xmlns:a16="http://schemas.microsoft.com/office/drawing/2014/main" id="{E6AA3555-0363-4294-8A3D-F4E6726BAAE6}"/>
              </a:ext>
            </a:extLst>
          </p:cNvPr>
          <p:cNvSpPr/>
          <p:nvPr/>
        </p:nvSpPr>
        <p:spPr>
          <a:xfrm>
            <a:off x="6541749" y="1843196"/>
            <a:ext cx="886387" cy="72"/>
          </a:xfrm>
          <a:prstGeom prst="rect">
            <a:avLst/>
          </a:prstGeom>
        </p:spPr>
        <p:style>
          <a:lnRef idx="1">
            <a:schemeClr val="accent5">
              <a:tint val="40000"/>
              <a:alpha val="90000"/>
              <a:hueOff val="535894"/>
              <a:satOff val="-11676"/>
              <a:lumOff val="-1960"/>
              <a:alphaOff val="0"/>
            </a:schemeClr>
          </a:lnRef>
          <a:fillRef idx="1">
            <a:schemeClr val="accent5">
              <a:tint val="40000"/>
              <a:alpha val="90000"/>
              <a:hueOff val="535894"/>
              <a:satOff val="-11676"/>
              <a:lumOff val="-1960"/>
              <a:alphaOff val="0"/>
            </a:schemeClr>
          </a:fillRef>
          <a:effectRef idx="2">
            <a:schemeClr val="accent5">
              <a:tint val="40000"/>
              <a:alpha val="90000"/>
              <a:hueOff val="535894"/>
              <a:satOff val="-11676"/>
              <a:lumOff val="-196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70FFE39A-A856-45E5-9153-7F2C5AE316C8}"/>
              </a:ext>
            </a:extLst>
          </p:cNvPr>
          <p:cNvSpPr/>
          <p:nvPr/>
        </p:nvSpPr>
        <p:spPr>
          <a:xfrm>
            <a:off x="7037677" y="707424"/>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354523"/>
              <a:satOff val="22943"/>
              <a:lumOff val="-14903"/>
              <a:alphaOff val="0"/>
            </a:schemeClr>
          </a:lnRef>
          <a:fillRef idx="3">
            <a:schemeClr val="accent5">
              <a:hueOff val="354523"/>
              <a:satOff val="22943"/>
              <a:lumOff val="-14903"/>
              <a:alphaOff val="0"/>
            </a:schemeClr>
          </a:fillRef>
          <a:effectRef idx="3">
            <a:schemeClr val="accent5">
              <a:hueOff val="354523"/>
              <a:satOff val="22943"/>
              <a:lumOff val="-14903"/>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4</a:t>
            </a:r>
          </a:p>
        </p:txBody>
      </p:sp>
      <p:sp>
        <p:nvSpPr>
          <p:cNvPr id="17" name="Freeform: Shape 16">
            <a:extLst>
              <a:ext uri="{FF2B5EF4-FFF2-40B4-BE49-F238E27FC236}">
                <a16:creationId xmlns:a16="http://schemas.microsoft.com/office/drawing/2014/main" id="{F11B425F-07F0-4883-A77E-42B7F2680968}"/>
              </a:ext>
            </a:extLst>
          </p:cNvPr>
          <p:cNvSpPr/>
          <p:nvPr/>
        </p:nvSpPr>
        <p:spPr>
          <a:xfrm>
            <a:off x="6541749" y="1654214"/>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654982"/>
              <a:satOff val="-14271"/>
              <a:lumOff val="-2395"/>
              <a:alphaOff val="0"/>
            </a:schemeClr>
          </a:lnRef>
          <a:fillRef idx="1">
            <a:schemeClr val="accent5">
              <a:tint val="40000"/>
              <a:alpha val="90000"/>
              <a:hueOff val="654982"/>
              <a:satOff val="-14271"/>
              <a:lumOff val="-2395"/>
              <a:alphaOff val="0"/>
            </a:schemeClr>
          </a:fillRef>
          <a:effectRef idx="2">
            <a:schemeClr val="accent5">
              <a:tint val="40000"/>
              <a:alpha val="90000"/>
              <a:hueOff val="654982"/>
              <a:satOff val="-14271"/>
              <a:lumOff val="-239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lnSpc>
                <a:spcPct val="90000"/>
              </a:lnSpc>
              <a:spcBef>
                <a:spcPct val="0"/>
              </a:spcBef>
              <a:spcAft>
                <a:spcPct val="35000"/>
              </a:spcAft>
              <a:buNone/>
            </a:pPr>
            <a:r>
              <a:rPr lang="en-US" sz="1100" b="1" kern="1200"/>
              <a:t>STAGE 4</a:t>
            </a:r>
          </a:p>
          <a:p>
            <a:pPr marL="57150" lvl="1" indent="-57150" algn="l" defTabSz="488950">
              <a:spcBef>
                <a:spcPct val="0"/>
              </a:spcBef>
              <a:spcAft>
                <a:spcPct val="15000"/>
              </a:spcAft>
              <a:buChar char="•"/>
            </a:pPr>
            <a:r>
              <a:rPr lang="en-US" sz="1100" kern="1200"/>
              <a:t>Parameter tuning</a:t>
            </a:r>
          </a:p>
          <a:p>
            <a:pPr marL="57150" lvl="1" indent="-57150" algn="l" defTabSz="488950">
              <a:spcBef>
                <a:spcPct val="0"/>
              </a:spcBef>
              <a:spcAft>
                <a:spcPct val="15000"/>
              </a:spcAft>
              <a:buChar char="•"/>
            </a:pPr>
            <a:r>
              <a:rPr lang="en-US" sz="1100" kern="1200"/>
              <a:t>Trying using continuous and categorical </a:t>
            </a:r>
            <a:r>
              <a:rPr lang="en-US" sz="1100"/>
              <a:t>data</a:t>
            </a:r>
            <a:r>
              <a:rPr lang="en-US" sz="1100" kern="1200"/>
              <a:t> for the change in price</a:t>
            </a:r>
          </a:p>
          <a:p>
            <a:pPr marL="57150" lvl="1" indent="-57150" algn="l" defTabSz="488950">
              <a:spcBef>
                <a:spcPct val="0"/>
              </a:spcBef>
              <a:spcAft>
                <a:spcPct val="15000"/>
              </a:spcAft>
              <a:buChar char="•"/>
            </a:pPr>
            <a:r>
              <a:rPr lang="en-US" sz="1100" kern="1200"/>
              <a:t>Trying different number of the timesteps</a:t>
            </a:r>
          </a:p>
        </p:txBody>
      </p:sp>
    </p:spTree>
    <p:extLst>
      <p:ext uri="{BB962C8B-B14F-4D97-AF65-F5344CB8AC3E}">
        <p14:creationId xmlns:p14="http://schemas.microsoft.com/office/powerpoint/2010/main" val="3049700005"/>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6B84F8-FBD6-D344-A2D0-9B672C07D79B}"/>
              </a:ext>
            </a:extLst>
          </p:cNvPr>
          <p:cNvPicPr>
            <a:picLocks noChangeAspect="1"/>
          </p:cNvPicPr>
          <p:nvPr/>
        </p:nvPicPr>
        <p:blipFill>
          <a:blip r:embed="rId2"/>
          <a:stretch>
            <a:fillRect/>
          </a:stretch>
        </p:blipFill>
        <p:spPr>
          <a:xfrm>
            <a:off x="204188" y="2422536"/>
            <a:ext cx="3941685" cy="2613555"/>
          </a:xfrm>
          <a:prstGeom prst="rect">
            <a:avLst/>
          </a:prstGeom>
        </p:spPr>
      </p:pic>
      <p:sp>
        <p:nvSpPr>
          <p:cNvPr id="4" name="文本框 3">
            <a:extLst>
              <a:ext uri="{FF2B5EF4-FFF2-40B4-BE49-F238E27FC236}">
                <a16:creationId xmlns:a16="http://schemas.microsoft.com/office/drawing/2014/main" id="{12527939-6BEF-674F-B586-10679FE37655}"/>
              </a:ext>
            </a:extLst>
          </p:cNvPr>
          <p:cNvSpPr txBox="1"/>
          <p:nvPr/>
        </p:nvSpPr>
        <p:spPr>
          <a:xfrm>
            <a:off x="3364636" y="263101"/>
            <a:ext cx="2066591" cy="400110"/>
          </a:xfrm>
          <a:prstGeom prst="rect">
            <a:avLst/>
          </a:prstGeom>
          <a:noFill/>
        </p:spPr>
        <p:txBody>
          <a:bodyPr wrap="none" rtlCol="0">
            <a:spAutoFit/>
          </a:bodyPr>
          <a:lstStyle/>
          <a:p>
            <a:r>
              <a:rPr kumimoji="1" lang="en-US" altLang="zh-CN" sz="2000" b="1" dirty="0"/>
              <a:t>Random</a:t>
            </a:r>
            <a:r>
              <a:rPr kumimoji="1" lang="zh-CN" altLang="en-US" sz="2000" b="1" dirty="0"/>
              <a:t> </a:t>
            </a:r>
            <a:r>
              <a:rPr kumimoji="1" lang="en-US" altLang="zh-CN" sz="2000" b="1" dirty="0"/>
              <a:t>Forest</a:t>
            </a:r>
            <a:endParaRPr kumimoji="1" lang="zh-CN" altLang="en-US" sz="2000" b="1" dirty="0"/>
          </a:p>
        </p:txBody>
      </p:sp>
      <p:sp>
        <p:nvSpPr>
          <p:cNvPr id="5" name="文本框 4">
            <a:extLst>
              <a:ext uri="{FF2B5EF4-FFF2-40B4-BE49-F238E27FC236}">
                <a16:creationId xmlns:a16="http://schemas.microsoft.com/office/drawing/2014/main" id="{E2200E9A-B123-8A4D-944D-14C300B90A62}"/>
              </a:ext>
            </a:extLst>
          </p:cNvPr>
          <p:cNvSpPr txBox="1"/>
          <p:nvPr/>
        </p:nvSpPr>
        <p:spPr>
          <a:xfrm>
            <a:off x="745726" y="787513"/>
            <a:ext cx="3107184" cy="646331"/>
          </a:xfrm>
          <a:prstGeom prst="rect">
            <a:avLst/>
          </a:prstGeom>
          <a:noFill/>
        </p:spPr>
        <p:txBody>
          <a:bodyPr wrap="square" rtlCol="0">
            <a:spAutoFit/>
          </a:bodyPr>
          <a:lstStyle/>
          <a:p>
            <a:r>
              <a:rPr kumimoji="1" lang="en-US" altLang="zh-CN" b="1" dirty="0"/>
              <a:t>What</a:t>
            </a:r>
            <a:r>
              <a:rPr kumimoji="1" lang="zh-CN" altLang="en-US" b="1" dirty="0"/>
              <a:t> </a:t>
            </a:r>
            <a:r>
              <a:rPr kumimoji="1" lang="en-US" altLang="zh-CN" b="1" dirty="0"/>
              <a:t>is</a:t>
            </a:r>
            <a:r>
              <a:rPr kumimoji="1" lang="zh-CN" altLang="en-US" b="1" dirty="0"/>
              <a:t> </a:t>
            </a:r>
            <a:r>
              <a:rPr kumimoji="1" lang="en-US" altLang="zh-CN" b="1" dirty="0"/>
              <a:t>Random</a:t>
            </a:r>
            <a:r>
              <a:rPr kumimoji="1" lang="zh-CN" altLang="en-US" b="1" dirty="0"/>
              <a:t> </a:t>
            </a:r>
            <a:r>
              <a:rPr kumimoji="1" lang="en-US" altLang="zh-CN" b="1" dirty="0"/>
              <a:t>Forest</a:t>
            </a:r>
            <a:r>
              <a:rPr kumimoji="1" lang="zh-CN" altLang="en-US" b="1" dirty="0"/>
              <a:t>？</a:t>
            </a:r>
          </a:p>
          <a:p>
            <a:r>
              <a:rPr kumimoji="1" lang="zh-CN" altLang="en-US" dirty="0"/>
              <a:t> </a:t>
            </a:r>
          </a:p>
        </p:txBody>
      </p:sp>
      <p:cxnSp>
        <p:nvCxnSpPr>
          <p:cNvPr id="8" name="直线连接符 7">
            <a:extLst>
              <a:ext uri="{FF2B5EF4-FFF2-40B4-BE49-F238E27FC236}">
                <a16:creationId xmlns:a16="http://schemas.microsoft.com/office/drawing/2014/main" id="{0A5EA19A-634D-1D41-BF47-02471C3F1AED}"/>
              </a:ext>
            </a:extLst>
          </p:cNvPr>
          <p:cNvCxnSpPr>
            <a:cxnSpLocks/>
          </p:cNvCxnSpPr>
          <p:nvPr/>
        </p:nvCxnSpPr>
        <p:spPr>
          <a:xfrm>
            <a:off x="4385568" y="878889"/>
            <a:ext cx="0" cy="38351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CB2FDDC9-06B6-6A4E-BF67-C036D82A5A1A}"/>
              </a:ext>
            </a:extLst>
          </p:cNvPr>
          <p:cNvSpPr/>
          <p:nvPr/>
        </p:nvSpPr>
        <p:spPr>
          <a:xfrm>
            <a:off x="318905" y="1249287"/>
            <a:ext cx="3826967" cy="1143397"/>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r>
              <a:rPr lang="zh-CN" altLang="en-US" sz="1400" dirty="0">
                <a:solidFill>
                  <a:schemeClr val="tx1"/>
                </a:solidFill>
              </a:rPr>
              <a:t>Random forest uses bootstrap resampling technology to generate a new training sample set, and generate classification trees to form a random forest</a:t>
            </a:r>
            <a:r>
              <a:rPr lang="en-US" altLang="zh-CN" sz="1400" dirty="0">
                <a:solidFill>
                  <a:schemeClr val="tx1"/>
                </a:solidFill>
              </a:rPr>
              <a:t>.</a:t>
            </a:r>
            <a:endParaRPr kumimoji="1" lang="zh-CN" altLang="en-US" sz="1400" dirty="0">
              <a:solidFill>
                <a:schemeClr val="tx1"/>
              </a:solidFill>
            </a:endParaRPr>
          </a:p>
        </p:txBody>
      </p:sp>
      <p:sp>
        <p:nvSpPr>
          <p:cNvPr id="11" name="矩形 10">
            <a:extLst>
              <a:ext uri="{FF2B5EF4-FFF2-40B4-BE49-F238E27FC236}">
                <a16:creationId xmlns:a16="http://schemas.microsoft.com/office/drawing/2014/main" id="{6A36EF41-01A1-5247-814D-A023F7301F8C}"/>
              </a:ext>
            </a:extLst>
          </p:cNvPr>
          <p:cNvSpPr/>
          <p:nvPr/>
        </p:nvSpPr>
        <p:spPr>
          <a:xfrm>
            <a:off x="5640935" y="787513"/>
            <a:ext cx="2198038" cy="369332"/>
          </a:xfrm>
          <a:prstGeom prst="rect">
            <a:avLst/>
          </a:prstGeom>
        </p:spPr>
        <p:txBody>
          <a:bodyPr wrap="none">
            <a:spAutoFit/>
          </a:bodyPr>
          <a:lstStyle/>
          <a:p>
            <a:r>
              <a:rPr kumimoji="1" lang="en-US" altLang="zh-CN" b="1" dirty="0"/>
              <a:t>What</a:t>
            </a:r>
            <a:r>
              <a:rPr kumimoji="1" lang="zh-CN" altLang="en-US" b="1" dirty="0"/>
              <a:t> </a:t>
            </a:r>
            <a:r>
              <a:rPr kumimoji="1" lang="en-US" altLang="zh-CN" b="1" dirty="0"/>
              <a:t>is</a:t>
            </a:r>
            <a:r>
              <a:rPr kumimoji="1" lang="zh-CN" altLang="en-US" b="1" dirty="0"/>
              <a:t> </a:t>
            </a:r>
            <a:r>
              <a:rPr kumimoji="1" lang="en-US" altLang="zh-CN" b="1" dirty="0"/>
              <a:t>Random?</a:t>
            </a:r>
            <a:r>
              <a:rPr kumimoji="1" lang="zh-CN" altLang="en-US" b="1" dirty="0"/>
              <a:t> </a:t>
            </a:r>
            <a:endParaRPr lang="zh-CN" altLang="en-US" dirty="0"/>
          </a:p>
        </p:txBody>
      </p:sp>
      <p:sp>
        <p:nvSpPr>
          <p:cNvPr id="13" name="矩形 12">
            <a:extLst>
              <a:ext uri="{FF2B5EF4-FFF2-40B4-BE49-F238E27FC236}">
                <a16:creationId xmlns:a16="http://schemas.microsoft.com/office/drawing/2014/main" id="{DA2EA5B7-1DE1-D540-9D89-A000638654ED}"/>
              </a:ext>
            </a:extLst>
          </p:cNvPr>
          <p:cNvSpPr/>
          <p:nvPr/>
        </p:nvSpPr>
        <p:spPr>
          <a:xfrm>
            <a:off x="5749939" y="2503303"/>
            <a:ext cx="1980029" cy="369332"/>
          </a:xfrm>
          <a:prstGeom prst="rect">
            <a:avLst/>
          </a:prstGeom>
        </p:spPr>
        <p:txBody>
          <a:bodyPr wrap="none">
            <a:spAutoFit/>
          </a:bodyPr>
          <a:lstStyle/>
          <a:p>
            <a:r>
              <a:rPr kumimoji="1" lang="en-US" altLang="zh-CN" b="1" dirty="0"/>
              <a:t>What</a:t>
            </a:r>
            <a:r>
              <a:rPr kumimoji="1" lang="zh-CN" altLang="en-US" b="1" dirty="0"/>
              <a:t> </a:t>
            </a:r>
            <a:r>
              <a:rPr kumimoji="1" lang="en-US" altLang="zh-CN" b="1" dirty="0"/>
              <a:t>is</a:t>
            </a:r>
            <a:r>
              <a:rPr kumimoji="1" lang="zh-CN" altLang="en-US" b="1" dirty="0"/>
              <a:t> </a:t>
            </a:r>
            <a:r>
              <a:rPr kumimoji="1" lang="en-US" altLang="zh-CN" b="1" dirty="0"/>
              <a:t>Forest?</a:t>
            </a:r>
            <a:r>
              <a:rPr kumimoji="1" lang="zh-CN" altLang="en-US" b="1" dirty="0"/>
              <a:t> </a:t>
            </a:r>
            <a:endParaRPr lang="zh-CN" altLang="en-US" dirty="0"/>
          </a:p>
        </p:txBody>
      </p:sp>
      <p:sp>
        <p:nvSpPr>
          <p:cNvPr id="14" name="矩形 13">
            <a:extLst>
              <a:ext uri="{FF2B5EF4-FFF2-40B4-BE49-F238E27FC236}">
                <a16:creationId xmlns:a16="http://schemas.microsoft.com/office/drawing/2014/main" id="{BA55B40B-87B4-B84F-9A43-626756DB2403}"/>
              </a:ext>
            </a:extLst>
          </p:cNvPr>
          <p:cNvSpPr/>
          <p:nvPr/>
        </p:nvSpPr>
        <p:spPr>
          <a:xfrm>
            <a:off x="5640942" y="1312026"/>
            <a:ext cx="2198031" cy="958840"/>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 Sample choosing</a:t>
            </a:r>
          </a:p>
          <a:p>
            <a:pPr algn="ctr"/>
            <a:r>
              <a:rPr lang="en-US" altLang="zh-CN" sz="1600" dirty="0">
                <a:solidFill>
                  <a:schemeClr val="tx1"/>
                </a:solidFill>
              </a:rPr>
              <a:t>B. Feature choosing</a:t>
            </a:r>
          </a:p>
          <a:p>
            <a:pPr algn="ctr"/>
            <a:endParaRPr kumimoji="1" lang="zh-CN" altLang="en-US" sz="1400" dirty="0">
              <a:solidFill>
                <a:schemeClr val="tx1"/>
              </a:solidFill>
            </a:endParaRPr>
          </a:p>
        </p:txBody>
      </p:sp>
      <p:sp>
        <p:nvSpPr>
          <p:cNvPr id="15" name="矩形 14">
            <a:extLst>
              <a:ext uri="{FF2B5EF4-FFF2-40B4-BE49-F238E27FC236}">
                <a16:creationId xmlns:a16="http://schemas.microsoft.com/office/drawing/2014/main" id="{F178F609-9504-4D4E-8DBB-631333607B8B}"/>
              </a:ext>
            </a:extLst>
          </p:cNvPr>
          <p:cNvSpPr/>
          <p:nvPr/>
        </p:nvSpPr>
        <p:spPr>
          <a:xfrm>
            <a:off x="5139481" y="3105072"/>
            <a:ext cx="3316761" cy="1438573"/>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An improvement of decision tree algorithm. There are many decision trees in the forest,</a:t>
            </a:r>
            <a:r>
              <a:rPr lang="zh-CN" altLang="en-US" sz="1400" dirty="0">
                <a:solidFill>
                  <a:schemeClr val="tx1"/>
                </a:solidFill>
              </a:rPr>
              <a:t> </a:t>
            </a:r>
            <a:r>
              <a:rPr lang="en-US" altLang="zh-CN" sz="1400" dirty="0">
                <a:solidFill>
                  <a:schemeClr val="tx1"/>
                </a:solidFill>
              </a:rPr>
              <a:t>and</a:t>
            </a:r>
            <a:r>
              <a:rPr lang="zh-CN" altLang="en-US" sz="1400" dirty="0">
                <a:solidFill>
                  <a:schemeClr val="tx1"/>
                </a:solidFill>
              </a:rPr>
              <a:t> </a:t>
            </a:r>
            <a:r>
              <a:rPr lang="en-US" altLang="zh-CN" sz="1400" dirty="0">
                <a:solidFill>
                  <a:schemeClr val="tx1"/>
                </a:solidFill>
              </a:rPr>
              <a:t>each decision tree select</a:t>
            </a:r>
            <a:r>
              <a:rPr lang="zh-CN" altLang="en-US" sz="1400" dirty="0">
                <a:solidFill>
                  <a:schemeClr val="tx1"/>
                </a:solidFill>
              </a:rPr>
              <a:t> </a:t>
            </a:r>
            <a:r>
              <a:rPr lang="en-US" altLang="zh-CN" sz="1400" dirty="0">
                <a:solidFill>
                  <a:schemeClr val="tx1"/>
                </a:solidFill>
              </a:rPr>
              <a:t>samples independently</a:t>
            </a:r>
            <a:endParaRPr kumimoji="1" lang="zh-CN" altLang="en-US" sz="1200" dirty="0">
              <a:solidFill>
                <a:schemeClr val="tx1"/>
              </a:solidFill>
            </a:endParaRPr>
          </a:p>
        </p:txBody>
      </p:sp>
    </p:spTree>
    <p:extLst>
      <p:ext uri="{BB962C8B-B14F-4D97-AF65-F5344CB8AC3E}">
        <p14:creationId xmlns:p14="http://schemas.microsoft.com/office/powerpoint/2010/main" val="4228241499"/>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A852674-9BA2-4AF4-8F78-1C3CE7AD2FB9}"/>
              </a:ext>
            </a:extLst>
          </p:cNvPr>
          <p:cNvSpPr/>
          <p:nvPr/>
        </p:nvSpPr>
        <p:spPr>
          <a:xfrm>
            <a:off x="3325744" y="2804672"/>
            <a:ext cx="253213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75B4565-C330-4573-944E-D04311450BA5}"/>
              </a:ext>
            </a:extLst>
          </p:cNvPr>
          <p:cNvSpPr/>
          <p:nvPr/>
        </p:nvSpPr>
        <p:spPr>
          <a:xfrm>
            <a:off x="6128616" y="2804672"/>
            <a:ext cx="276001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434564D-93A0-40BB-8764-44872EB6FD5A}"/>
              </a:ext>
            </a:extLst>
          </p:cNvPr>
          <p:cNvSpPr/>
          <p:nvPr/>
        </p:nvSpPr>
        <p:spPr>
          <a:xfrm>
            <a:off x="544123" y="2804672"/>
            <a:ext cx="2532131" cy="135238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F0BBA46-5F00-44A3-AFAF-72080D526455}"/>
              </a:ext>
            </a:extLst>
          </p:cNvPr>
          <p:cNvGraphicFramePr/>
          <p:nvPr/>
        </p:nvGraphicFramePr>
        <p:xfrm>
          <a:off x="644017" y="122945"/>
          <a:ext cx="8515351" cy="5020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E2EFCE78-E00C-4961-A565-EF8954728EB4}"/>
              </a:ext>
            </a:extLst>
          </p:cNvPr>
          <p:cNvSpPr txBox="1">
            <a:spLocks/>
          </p:cNvSpPr>
          <p:nvPr/>
        </p:nvSpPr>
        <p:spPr>
          <a:xfrm>
            <a:off x="150920" y="197003"/>
            <a:ext cx="8868793" cy="99417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914400">
              <a:spcAft>
                <a:spcPts val="600"/>
              </a:spcAft>
            </a:pPr>
            <a:r>
              <a:rPr lang="en-US" sz="3000" kern="1200" dirty="0">
                <a:solidFill>
                  <a:schemeClr val="tx1"/>
                </a:solidFill>
                <a:latin typeface="+mj-lt"/>
                <a:ea typeface="+mj-ea"/>
                <a:cs typeface="+mj-cs"/>
              </a:rPr>
              <a:t>Motivation behind Random</a:t>
            </a:r>
            <a:r>
              <a:rPr lang="zh-CN" altLang="en-US" sz="3000" kern="1200" dirty="0">
                <a:solidFill>
                  <a:schemeClr val="tx1"/>
                </a:solidFill>
                <a:latin typeface="+mj-lt"/>
                <a:ea typeface="+mj-ea"/>
                <a:cs typeface="+mj-cs"/>
              </a:rPr>
              <a:t> </a:t>
            </a:r>
            <a:r>
              <a:rPr lang="en-US" altLang="zh-CN" sz="3000" kern="1200" dirty="0">
                <a:solidFill>
                  <a:schemeClr val="tx1"/>
                </a:solidFill>
                <a:latin typeface="+mj-lt"/>
                <a:ea typeface="+mj-ea"/>
                <a:cs typeface="+mj-cs"/>
              </a:rPr>
              <a:t>Forest</a:t>
            </a:r>
            <a:r>
              <a:rPr lang="en-US" sz="3000" kern="1200" dirty="0">
                <a:solidFill>
                  <a:schemeClr val="tx1"/>
                </a:solidFill>
                <a:latin typeface="+mj-lt"/>
                <a:ea typeface="+mj-ea"/>
                <a:cs typeface="+mj-cs"/>
              </a:rPr>
              <a:t> for Index</a:t>
            </a:r>
            <a:r>
              <a:rPr lang="zh-CN" altLang="en-US" sz="3000" kern="1200" dirty="0">
                <a:solidFill>
                  <a:schemeClr val="tx1"/>
                </a:solidFill>
                <a:latin typeface="+mj-lt"/>
                <a:ea typeface="+mj-ea"/>
                <a:cs typeface="+mj-cs"/>
              </a:rPr>
              <a:t> </a:t>
            </a:r>
            <a:r>
              <a:rPr lang="en-US" sz="3000" kern="1200" dirty="0">
                <a:solidFill>
                  <a:schemeClr val="tx1"/>
                </a:solidFill>
                <a:latin typeface="+mj-lt"/>
                <a:ea typeface="+mj-ea"/>
                <a:cs typeface="+mj-cs"/>
              </a:rPr>
              <a:t>Timing</a:t>
            </a:r>
          </a:p>
        </p:txBody>
      </p:sp>
    </p:spTree>
    <p:extLst>
      <p:ext uri="{BB962C8B-B14F-4D97-AF65-F5344CB8AC3E}">
        <p14:creationId xmlns:p14="http://schemas.microsoft.com/office/powerpoint/2010/main" val="306759850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A988DDD-E7EC-41BE-A0BB-766CC15113FD}"/>
              </a:ext>
            </a:extLst>
          </p:cNvPr>
          <p:cNvGrpSpPr/>
          <p:nvPr/>
        </p:nvGrpSpPr>
        <p:grpSpPr>
          <a:xfrm>
            <a:off x="1579343" y="1266497"/>
            <a:ext cx="6762373" cy="2598572"/>
            <a:chOff x="2136161" y="1266497"/>
            <a:chExt cx="6205555" cy="2598572"/>
          </a:xfrm>
        </p:grpSpPr>
        <p:sp>
          <p:nvSpPr>
            <p:cNvPr id="9" name="Rectangle 8">
              <a:extLst>
                <a:ext uri="{FF2B5EF4-FFF2-40B4-BE49-F238E27FC236}">
                  <a16:creationId xmlns:a16="http://schemas.microsoft.com/office/drawing/2014/main" id="{26ED2A5B-4AD9-4D1A-BFDD-C3ED459493F2}"/>
                </a:ext>
              </a:extLst>
            </p:cNvPr>
            <p:cNvSpPr/>
            <p:nvPr/>
          </p:nvSpPr>
          <p:spPr>
            <a:xfrm>
              <a:off x="2136161" y="2127109"/>
              <a:ext cx="6205555" cy="8696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BA47920-240B-4490-A2DC-33397820165D}"/>
                </a:ext>
              </a:extLst>
            </p:cNvPr>
            <p:cNvSpPr/>
            <p:nvPr/>
          </p:nvSpPr>
          <p:spPr>
            <a:xfrm>
              <a:off x="2136161" y="2995405"/>
              <a:ext cx="6205555" cy="8696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A5F8225-AA37-4670-8174-F6FAAECF5AAF}"/>
                </a:ext>
              </a:extLst>
            </p:cNvPr>
            <p:cNvSpPr/>
            <p:nvPr/>
          </p:nvSpPr>
          <p:spPr>
            <a:xfrm>
              <a:off x="2136161" y="1266497"/>
              <a:ext cx="6205555" cy="86966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4" name="文本框 3">
            <a:extLst>
              <a:ext uri="{FF2B5EF4-FFF2-40B4-BE49-F238E27FC236}">
                <a16:creationId xmlns:a16="http://schemas.microsoft.com/office/drawing/2014/main" id="{6C0F1F29-23DC-4DD3-B864-D1B4AF6565E5}"/>
              </a:ext>
            </a:extLst>
          </p:cNvPr>
          <p:cNvSpPr txBox="1"/>
          <p:nvPr/>
        </p:nvSpPr>
        <p:spPr>
          <a:xfrm>
            <a:off x="716973" y="207818"/>
            <a:ext cx="2514600" cy="492443"/>
          </a:xfrm>
          <a:prstGeom prst="rect">
            <a:avLst/>
          </a:prstGeom>
          <a:noFill/>
        </p:spPr>
        <p:txBody>
          <a:bodyPr wrap="square" rtlCol="0">
            <a:spAutoFit/>
          </a:bodyPr>
          <a:lstStyle/>
          <a:p>
            <a:r>
              <a:rPr lang="en-US" altLang="zh-CN" sz="2600">
                <a:latin typeface="+mj-lt"/>
              </a:rPr>
              <a:t>Motivation</a:t>
            </a:r>
            <a:endParaRPr lang="zh-CN" altLang="en-US" sz="2600" dirty="0">
              <a:latin typeface="+mj-lt"/>
            </a:endParaRPr>
          </a:p>
        </p:txBody>
      </p:sp>
      <p:sp>
        <p:nvSpPr>
          <p:cNvPr id="5" name="矩形 4">
            <a:extLst>
              <a:ext uri="{FF2B5EF4-FFF2-40B4-BE49-F238E27FC236}">
                <a16:creationId xmlns:a16="http://schemas.microsoft.com/office/drawing/2014/main" id="{404D134C-7E23-4997-8AF2-18AADE601426}"/>
              </a:ext>
            </a:extLst>
          </p:cNvPr>
          <p:cNvSpPr/>
          <p:nvPr/>
        </p:nvSpPr>
        <p:spPr>
          <a:xfrm>
            <a:off x="2033249" y="1266497"/>
            <a:ext cx="6388451" cy="2400657"/>
          </a:xfrm>
          <a:prstGeom prst="rect">
            <a:avLst/>
          </a:prstGeom>
        </p:spPr>
        <p:txBody>
          <a:bodyPr wrap="square">
            <a:spAutoFit/>
          </a:bodyPr>
          <a:lstStyle/>
          <a:p>
            <a:r>
              <a:rPr lang="en-US" altLang="zh-CN" sz="1500" dirty="0"/>
              <a:t>We want to use neural network combined with big data analysis to obtain a model that can better predict the future index trend and improve the return of </a:t>
            </a:r>
            <a:r>
              <a:rPr lang="en-US" altLang="zh-CN" sz="1500"/>
              <a:t>trading strategies</a:t>
            </a:r>
            <a:endParaRPr lang="en-US" altLang="zh-CN" sz="1500" dirty="0"/>
          </a:p>
          <a:p>
            <a:pPr marL="257175" indent="-257175">
              <a:buAutoNum type="arabicPeriod"/>
            </a:pPr>
            <a:endParaRPr lang="en-US" altLang="zh-CN" sz="1500"/>
          </a:p>
          <a:p>
            <a:r>
              <a:rPr lang="en-US" altLang="zh-CN" sz="1500"/>
              <a:t>Based on our literature review, we find that LSTM, random forest and some other models have impressive performance and are used by some famous global quantitative funds</a:t>
            </a:r>
          </a:p>
          <a:p>
            <a:pPr marL="257175" indent="-257175">
              <a:buAutoNum type="arabicPeriod"/>
            </a:pPr>
            <a:endParaRPr lang="en-US" altLang="zh-CN" sz="1500"/>
          </a:p>
          <a:p>
            <a:r>
              <a:rPr lang="en-US" altLang="zh-CN" sz="1500"/>
              <a:t>We want to use the knowledge in this class to optimize the model and process the data</a:t>
            </a:r>
            <a:endParaRPr lang="zh-CN" altLang="en-US" sz="1500" dirty="0"/>
          </a:p>
        </p:txBody>
      </p:sp>
      <p:grpSp>
        <p:nvGrpSpPr>
          <p:cNvPr id="3" name="Group 2">
            <a:extLst>
              <a:ext uri="{FF2B5EF4-FFF2-40B4-BE49-F238E27FC236}">
                <a16:creationId xmlns:a16="http://schemas.microsoft.com/office/drawing/2014/main" id="{1A6DC4BB-ADB0-454A-95A3-9DC103838877}"/>
              </a:ext>
            </a:extLst>
          </p:cNvPr>
          <p:cNvGrpSpPr/>
          <p:nvPr/>
        </p:nvGrpSpPr>
        <p:grpSpPr>
          <a:xfrm>
            <a:off x="1363641" y="1006950"/>
            <a:ext cx="453908" cy="2282290"/>
            <a:chOff x="1376304" y="1554162"/>
            <a:chExt cx="555116" cy="2791169"/>
          </a:xfrm>
          <a:solidFill>
            <a:srgbClr val="D9F1F6"/>
          </a:solidFill>
        </p:grpSpPr>
        <p:sp>
          <p:nvSpPr>
            <p:cNvPr id="2" name="Oval 1">
              <a:extLst>
                <a:ext uri="{FF2B5EF4-FFF2-40B4-BE49-F238E27FC236}">
                  <a16:creationId xmlns:a16="http://schemas.microsoft.com/office/drawing/2014/main" id="{2D28EF87-DAC8-4606-BF45-7192236AA4D9}"/>
                </a:ext>
              </a:extLst>
            </p:cNvPr>
            <p:cNvSpPr/>
            <p:nvPr/>
          </p:nvSpPr>
          <p:spPr>
            <a:xfrm>
              <a:off x="1376304" y="1554162"/>
              <a:ext cx="555115" cy="55511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75000"/>
                    </a:schemeClr>
                  </a:solidFill>
                </a:rPr>
                <a:t>1</a:t>
              </a:r>
            </a:p>
          </p:txBody>
        </p:sp>
        <p:sp>
          <p:nvSpPr>
            <p:cNvPr id="6" name="Oval 5">
              <a:extLst>
                <a:ext uri="{FF2B5EF4-FFF2-40B4-BE49-F238E27FC236}">
                  <a16:creationId xmlns:a16="http://schemas.microsoft.com/office/drawing/2014/main" id="{B58FDD1E-0913-42E7-A508-E98659992810}"/>
                </a:ext>
              </a:extLst>
            </p:cNvPr>
            <p:cNvSpPr/>
            <p:nvPr/>
          </p:nvSpPr>
          <p:spPr>
            <a:xfrm>
              <a:off x="1376305" y="2684871"/>
              <a:ext cx="555115" cy="55511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75000"/>
                    </a:schemeClr>
                  </a:solidFill>
                </a:rPr>
                <a:t>2</a:t>
              </a:r>
            </a:p>
          </p:txBody>
        </p:sp>
        <p:sp>
          <p:nvSpPr>
            <p:cNvPr id="7" name="Oval 6">
              <a:extLst>
                <a:ext uri="{FF2B5EF4-FFF2-40B4-BE49-F238E27FC236}">
                  <a16:creationId xmlns:a16="http://schemas.microsoft.com/office/drawing/2014/main" id="{C12856FA-4328-422E-BCF1-CB0B660DCD0F}"/>
                </a:ext>
              </a:extLst>
            </p:cNvPr>
            <p:cNvSpPr/>
            <p:nvPr/>
          </p:nvSpPr>
          <p:spPr>
            <a:xfrm>
              <a:off x="1376304" y="3790216"/>
              <a:ext cx="555115" cy="555115"/>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3">
                      <a:lumMod val="75000"/>
                    </a:schemeClr>
                  </a:solidFill>
                </a:rPr>
                <a:t>3</a:t>
              </a:r>
            </a:p>
          </p:txBody>
        </p:sp>
      </p:grpSp>
    </p:spTree>
    <p:extLst>
      <p:ext uri="{BB962C8B-B14F-4D97-AF65-F5344CB8AC3E}">
        <p14:creationId xmlns:p14="http://schemas.microsoft.com/office/powerpoint/2010/main" val="3617300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2200E9A-B123-8A4D-944D-14C300B90A62}"/>
              </a:ext>
            </a:extLst>
          </p:cNvPr>
          <p:cNvSpPr txBox="1"/>
          <p:nvPr/>
        </p:nvSpPr>
        <p:spPr>
          <a:xfrm>
            <a:off x="745726" y="787513"/>
            <a:ext cx="3107184" cy="369332"/>
          </a:xfrm>
          <a:prstGeom prst="rect">
            <a:avLst/>
          </a:prstGeom>
          <a:noFill/>
        </p:spPr>
        <p:txBody>
          <a:bodyPr wrap="square" rtlCol="0">
            <a:spAutoFit/>
          </a:bodyPr>
          <a:lstStyle/>
          <a:p>
            <a:pPr algn="ctr"/>
            <a:r>
              <a:rPr kumimoji="1" lang="en-US" altLang="zh-CN" b="1" dirty="0"/>
              <a:t>Advantages</a:t>
            </a:r>
            <a:r>
              <a:rPr kumimoji="1" lang="zh-CN" altLang="en-US" dirty="0"/>
              <a:t> </a:t>
            </a:r>
          </a:p>
        </p:txBody>
      </p:sp>
      <p:cxnSp>
        <p:nvCxnSpPr>
          <p:cNvPr id="8" name="直线连接符 7">
            <a:extLst>
              <a:ext uri="{FF2B5EF4-FFF2-40B4-BE49-F238E27FC236}">
                <a16:creationId xmlns:a16="http://schemas.microsoft.com/office/drawing/2014/main" id="{0A5EA19A-634D-1D41-BF47-02471C3F1AED}"/>
              </a:ext>
            </a:extLst>
          </p:cNvPr>
          <p:cNvCxnSpPr>
            <a:cxnSpLocks/>
          </p:cNvCxnSpPr>
          <p:nvPr/>
        </p:nvCxnSpPr>
        <p:spPr>
          <a:xfrm>
            <a:off x="4385568" y="878889"/>
            <a:ext cx="0" cy="38351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6A36EF41-01A1-5247-814D-A023F7301F8C}"/>
              </a:ext>
            </a:extLst>
          </p:cNvPr>
          <p:cNvSpPr/>
          <p:nvPr/>
        </p:nvSpPr>
        <p:spPr>
          <a:xfrm>
            <a:off x="5640935" y="787513"/>
            <a:ext cx="1813317" cy="369332"/>
          </a:xfrm>
          <a:prstGeom prst="rect">
            <a:avLst/>
          </a:prstGeom>
        </p:spPr>
        <p:txBody>
          <a:bodyPr wrap="none">
            <a:spAutoFit/>
          </a:bodyPr>
          <a:lstStyle/>
          <a:p>
            <a:pPr algn="ctr"/>
            <a:r>
              <a:rPr kumimoji="1" lang="en-US" altLang="zh-CN" b="1" dirty="0"/>
              <a:t>Disadvantages</a:t>
            </a:r>
            <a:endParaRPr lang="zh-CN" altLang="en-US" dirty="0"/>
          </a:p>
        </p:txBody>
      </p:sp>
      <p:sp>
        <p:nvSpPr>
          <p:cNvPr id="2" name="圆角矩形 1">
            <a:extLst>
              <a:ext uri="{FF2B5EF4-FFF2-40B4-BE49-F238E27FC236}">
                <a16:creationId xmlns:a16="http://schemas.microsoft.com/office/drawing/2014/main" id="{18A00DCB-16ED-2C4A-A98B-AE2529A8E1F8}"/>
              </a:ext>
            </a:extLst>
          </p:cNvPr>
          <p:cNvSpPr/>
          <p:nvPr/>
        </p:nvSpPr>
        <p:spPr>
          <a:xfrm>
            <a:off x="470517" y="1311924"/>
            <a:ext cx="3675354" cy="34021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5">
            <a:extLst>
              <a:ext uri="{FF2B5EF4-FFF2-40B4-BE49-F238E27FC236}">
                <a16:creationId xmlns:a16="http://schemas.microsoft.com/office/drawing/2014/main" id="{A4105985-698B-DF42-9828-31CF357FA078}"/>
              </a:ext>
            </a:extLst>
          </p:cNvPr>
          <p:cNvSpPr/>
          <p:nvPr/>
        </p:nvSpPr>
        <p:spPr>
          <a:xfrm>
            <a:off x="4998131" y="1311924"/>
            <a:ext cx="3675354" cy="34021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FEBB68BC-7065-CB41-9336-5B6A22D478F2}"/>
              </a:ext>
            </a:extLst>
          </p:cNvPr>
          <p:cNvSpPr txBox="1"/>
          <p:nvPr/>
        </p:nvSpPr>
        <p:spPr>
          <a:xfrm>
            <a:off x="3364636" y="263101"/>
            <a:ext cx="2066591" cy="400110"/>
          </a:xfrm>
          <a:prstGeom prst="rect">
            <a:avLst/>
          </a:prstGeom>
          <a:noFill/>
        </p:spPr>
        <p:txBody>
          <a:bodyPr wrap="none" rtlCol="0">
            <a:spAutoFit/>
          </a:bodyPr>
          <a:lstStyle/>
          <a:p>
            <a:r>
              <a:rPr kumimoji="1" lang="en-US" altLang="zh-CN" sz="2000" b="1" dirty="0"/>
              <a:t>Random</a:t>
            </a:r>
            <a:r>
              <a:rPr kumimoji="1" lang="zh-CN" altLang="en-US" sz="2000" b="1" dirty="0"/>
              <a:t> </a:t>
            </a:r>
            <a:r>
              <a:rPr kumimoji="1" lang="en-US" altLang="zh-CN" sz="2000" b="1" dirty="0"/>
              <a:t>Forest</a:t>
            </a:r>
            <a:endParaRPr kumimoji="1" lang="zh-CN" altLang="en-US" sz="2000" b="1" dirty="0"/>
          </a:p>
        </p:txBody>
      </p:sp>
      <p:sp>
        <p:nvSpPr>
          <p:cNvPr id="7" name="矩形 6">
            <a:extLst>
              <a:ext uri="{FF2B5EF4-FFF2-40B4-BE49-F238E27FC236}">
                <a16:creationId xmlns:a16="http://schemas.microsoft.com/office/drawing/2014/main" id="{54297B01-D1FE-EA4D-872F-EC9784EB02C8}"/>
              </a:ext>
            </a:extLst>
          </p:cNvPr>
          <p:cNvSpPr/>
          <p:nvPr/>
        </p:nvSpPr>
        <p:spPr>
          <a:xfrm>
            <a:off x="4998131" y="2093394"/>
            <a:ext cx="3675350" cy="1569660"/>
          </a:xfrm>
          <a:prstGeom prst="rect">
            <a:avLst/>
          </a:prstGeom>
        </p:spPr>
        <p:txBody>
          <a:bodyPr wrap="square">
            <a:spAutoFit/>
          </a:bodyPr>
          <a:lstStyle/>
          <a:p>
            <a:pPr marL="285750" indent="-285750">
              <a:buFont typeface="Arial" panose="020B0604020202020204" pitchFamily="34" charset="0"/>
              <a:buChar char="•"/>
            </a:pPr>
            <a:r>
              <a:rPr lang="en-US" altLang="zh-CN" sz="1600" dirty="0"/>
              <a:t>R</a:t>
            </a:r>
            <a:r>
              <a:rPr lang="zh-CN" altLang="en-US" sz="1600" dirty="0"/>
              <a:t>andom forest like</a:t>
            </a:r>
            <a:r>
              <a:rPr lang="en-US" altLang="zh-CN" sz="1600" dirty="0"/>
              <a:t>s</a:t>
            </a:r>
            <a:r>
              <a:rPr lang="zh-CN" altLang="en-US" sz="1600" dirty="0"/>
              <a:t> a black box, and </a:t>
            </a:r>
            <a:r>
              <a:rPr lang="en-US" altLang="zh-CN" sz="1600" dirty="0"/>
              <a:t>it is hard to </a:t>
            </a:r>
            <a:r>
              <a:rPr lang="zh-CN" altLang="en-US" sz="1600" dirty="0"/>
              <a:t>control the internal operation of the model. </a:t>
            </a:r>
            <a:endParaRPr lang="en-US" altLang="zh-CN" sz="1600" dirty="0"/>
          </a:p>
          <a:p>
            <a:pPr marL="285750" indent="-285750">
              <a:buFont typeface="Arial" panose="020B0604020202020204" pitchFamily="34" charset="0"/>
              <a:buChar char="•"/>
            </a:pPr>
            <a:r>
              <a:rPr lang="en-US" altLang="zh-CN" sz="1600" dirty="0"/>
              <a:t>Imprecise when dealing with features with multiple value divisions</a:t>
            </a:r>
            <a:endParaRPr lang="zh-CN" altLang="en-US" sz="1600" dirty="0"/>
          </a:p>
        </p:txBody>
      </p:sp>
      <p:sp>
        <p:nvSpPr>
          <p:cNvPr id="9" name="文本框 8">
            <a:extLst>
              <a:ext uri="{FF2B5EF4-FFF2-40B4-BE49-F238E27FC236}">
                <a16:creationId xmlns:a16="http://schemas.microsoft.com/office/drawing/2014/main" id="{37565341-7F28-3147-8E6E-3BDFC60870C1}"/>
              </a:ext>
            </a:extLst>
          </p:cNvPr>
          <p:cNvSpPr txBox="1"/>
          <p:nvPr/>
        </p:nvSpPr>
        <p:spPr>
          <a:xfrm>
            <a:off x="654694" y="1662941"/>
            <a:ext cx="3289248" cy="280076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Bootstrap and feature selection reduce the overfitting problem</a:t>
            </a:r>
          </a:p>
          <a:p>
            <a:pPr marL="285750" indent="-285750">
              <a:buFont typeface="Arial" panose="020B0604020202020204" pitchFamily="34" charset="0"/>
              <a:buChar char="•"/>
            </a:pPr>
            <a:r>
              <a:rPr lang="en-US" altLang="zh-CN" sz="1600" dirty="0"/>
              <a:t>G</a:t>
            </a:r>
            <a:r>
              <a:rPr lang="zh-CN" altLang="en-US" sz="1600" dirty="0"/>
              <a:t>ood anti noise ability</a:t>
            </a:r>
            <a:endParaRPr lang="en-US" altLang="zh-CN" sz="1600" dirty="0"/>
          </a:p>
          <a:p>
            <a:pPr marL="285750" indent="-285750">
              <a:buFont typeface="Arial" panose="020B0604020202020204" pitchFamily="34" charset="0"/>
              <a:buChar char="•"/>
            </a:pPr>
            <a:r>
              <a:rPr lang="zh-CN" altLang="en-US" sz="1600" dirty="0"/>
              <a:t>High accuracy</a:t>
            </a:r>
            <a:endParaRPr lang="en-US" altLang="zh-CN" sz="1600" dirty="0"/>
          </a:p>
          <a:p>
            <a:pPr marL="285750" indent="-285750">
              <a:buFont typeface="Arial" panose="020B0604020202020204" pitchFamily="34" charset="0"/>
              <a:buChar char="•"/>
            </a:pPr>
            <a:r>
              <a:rPr lang="en-US" altLang="zh-CN" sz="1600" dirty="0"/>
              <a:t>C</a:t>
            </a:r>
            <a:r>
              <a:rPr lang="zh-CN" altLang="en-US" sz="1600" dirty="0"/>
              <a:t>an deal with both discrete data and continuous data without normalization</a:t>
            </a:r>
            <a:endParaRPr lang="en-US" altLang="zh-CN" sz="1600" dirty="0"/>
          </a:p>
          <a:p>
            <a:pPr marL="285750" indent="-285750">
              <a:buFont typeface="Arial" panose="020B0604020202020204" pitchFamily="34" charset="0"/>
              <a:buChar char="•"/>
            </a:pPr>
            <a:r>
              <a:rPr lang="en-US" altLang="zh-CN" sz="1600" dirty="0"/>
              <a:t>E</a:t>
            </a:r>
            <a:r>
              <a:rPr lang="zh-CN" altLang="en-US" sz="1600" dirty="0"/>
              <a:t>asy to implement</a:t>
            </a:r>
            <a:r>
              <a:rPr lang="en-US" altLang="zh-CN" sz="1600" dirty="0"/>
              <a:t> and</a:t>
            </a:r>
            <a:r>
              <a:rPr lang="zh-CN" altLang="en-US" sz="1600" dirty="0"/>
              <a:t> fast to train</a:t>
            </a:r>
            <a:endParaRPr lang="en-US" altLang="zh-CN" sz="1600" dirty="0"/>
          </a:p>
          <a:p>
            <a:pPr marL="285750" indent="-285750">
              <a:buFont typeface="Arial" panose="020B0604020202020204" pitchFamily="34" charset="0"/>
              <a:buChar char="•"/>
            </a:pPr>
            <a:r>
              <a:rPr lang="en-US" altLang="zh-CN" sz="1600" dirty="0"/>
              <a:t>Not sensitive to parameters</a:t>
            </a:r>
            <a:endParaRPr lang="zh-CN" altLang="en-US" sz="1600" dirty="0"/>
          </a:p>
          <a:p>
            <a:endParaRPr kumimoji="1" lang="zh-CN" altLang="en-US" sz="1600" dirty="0"/>
          </a:p>
        </p:txBody>
      </p:sp>
    </p:spTree>
    <p:extLst>
      <p:ext uri="{BB962C8B-B14F-4D97-AF65-F5344CB8AC3E}">
        <p14:creationId xmlns:p14="http://schemas.microsoft.com/office/powerpoint/2010/main" val="2426890679"/>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8106FC-F9F0-42D5-8462-DDB05EA74ADB}"/>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029AF8AC-D5C6-4783-9F2D-2A32143C6666}"/>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EAB8A22E-18B1-474F-9F36-A721C468264D}"/>
              </a:ext>
            </a:extLst>
          </p:cNvPr>
          <p:cNvSpPr/>
          <p:nvPr/>
        </p:nvSpPr>
        <p:spPr>
          <a:xfrm>
            <a:off x="1128428" y="730205"/>
            <a:ext cx="806950" cy="853310"/>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6" name="Freeform: Shape 5">
            <a:extLst>
              <a:ext uri="{FF2B5EF4-FFF2-40B4-BE49-F238E27FC236}">
                <a16:creationId xmlns:a16="http://schemas.microsoft.com/office/drawing/2014/main" id="{E10EABB9-16F7-4734-84FA-4C59C751BBA7}"/>
              </a:ext>
            </a:extLst>
          </p:cNvPr>
          <p:cNvSpPr/>
          <p:nvPr/>
        </p:nvSpPr>
        <p:spPr>
          <a:xfrm>
            <a:off x="632499" y="1676608"/>
            <a:ext cx="1831867"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defTabSz="488950">
              <a:spcBef>
                <a:spcPct val="0"/>
              </a:spcBef>
              <a:spcAft>
                <a:spcPct val="35000"/>
              </a:spcAft>
            </a:pPr>
            <a:r>
              <a:rPr lang="en-US" altLang="zh-CN" sz="1100" b="1" dirty="0">
                <a:solidFill>
                  <a:srgbClr val="000000">
                    <a:hueOff val="0"/>
                    <a:satOff val="0"/>
                    <a:lumOff val="0"/>
                    <a:alphaOff val="0"/>
                  </a:srgbClr>
                </a:solidFill>
              </a:rPr>
              <a:t>STAGE 1</a:t>
            </a:r>
          </a:p>
          <a:p>
            <a:pPr defTabSz="488950">
              <a:spcBef>
                <a:spcPct val="0"/>
              </a:spcBef>
              <a:spcAft>
                <a:spcPct val="35000"/>
              </a:spcAft>
            </a:pPr>
            <a:endParaRPr lang="en-US" sz="1100" b="1" kern="1200" dirty="0">
              <a:solidFill>
                <a:srgbClr val="000000">
                  <a:hueOff val="0"/>
                  <a:satOff val="0"/>
                  <a:lumOff val="0"/>
                  <a:alphaOff val="0"/>
                </a:srgbClr>
              </a:solidFill>
            </a:endParaRPr>
          </a:p>
          <a:p>
            <a:pPr defTabSz="488950">
              <a:spcBef>
                <a:spcPct val="0"/>
              </a:spcBef>
              <a:spcAft>
                <a:spcPct val="35000"/>
              </a:spcAft>
            </a:pPr>
            <a:endParaRPr lang="en-US" sz="1100" b="1" kern="1200" dirty="0"/>
          </a:p>
          <a:p>
            <a:pPr marL="0" lvl="0" indent="0" algn="l" defTabSz="488950">
              <a:spcBef>
                <a:spcPct val="0"/>
              </a:spcBef>
              <a:spcAft>
                <a:spcPct val="35000"/>
              </a:spcAft>
              <a:buNone/>
            </a:pPr>
            <a:r>
              <a:rPr lang="en-US" sz="1000" b="1" kern="1200" dirty="0"/>
              <a:t>The</a:t>
            </a:r>
            <a:r>
              <a:rPr lang="zh-CN" altLang="en-US" sz="1000" b="1" kern="1200" dirty="0"/>
              <a:t> </a:t>
            </a:r>
            <a:r>
              <a:rPr lang="en-US" sz="1000" b="1" kern="1200" dirty="0"/>
              <a:t>STAGE 1</a:t>
            </a:r>
            <a:r>
              <a:rPr lang="zh-CN" altLang="en-US" sz="1000" b="1" kern="1200" dirty="0"/>
              <a:t> </a:t>
            </a:r>
            <a:r>
              <a:rPr lang="en-US" altLang="zh-CN" sz="1000" b="1" dirty="0"/>
              <a:t>&amp; 2 in</a:t>
            </a:r>
            <a:r>
              <a:rPr lang="zh-CN" altLang="en-US" sz="1000" b="1" dirty="0"/>
              <a:t> </a:t>
            </a:r>
            <a:r>
              <a:rPr lang="en-US" altLang="zh-CN" sz="1000" b="1" dirty="0"/>
              <a:t>LSTM</a:t>
            </a:r>
            <a:endParaRPr lang="en-US" sz="1100" b="1" kern="1200" dirty="0"/>
          </a:p>
          <a:p>
            <a:pPr marL="57150" lvl="1" indent="-57150" algn="l" defTabSz="488950">
              <a:spcBef>
                <a:spcPct val="0"/>
              </a:spcBef>
              <a:spcAft>
                <a:spcPct val="15000"/>
              </a:spcAft>
              <a:buChar char="•"/>
            </a:pPr>
            <a:r>
              <a:rPr lang="en-US" sz="1100" kern="1200" dirty="0"/>
              <a:t>Raw Data</a:t>
            </a:r>
          </a:p>
          <a:p>
            <a:pPr marL="57150" lvl="1" indent="-57150" algn="l" defTabSz="488950">
              <a:spcBef>
                <a:spcPct val="0"/>
              </a:spcBef>
              <a:spcAft>
                <a:spcPct val="15000"/>
              </a:spcAft>
              <a:buChar char="•"/>
            </a:pPr>
            <a:r>
              <a:rPr lang="en-US" altLang="zh-CN" sz="1100" dirty="0"/>
              <a:t>Feature Creation</a:t>
            </a:r>
          </a:p>
        </p:txBody>
      </p:sp>
      <p:sp>
        <p:nvSpPr>
          <p:cNvPr id="7" name="Rectangle 6">
            <a:extLst>
              <a:ext uri="{FF2B5EF4-FFF2-40B4-BE49-F238E27FC236}">
                <a16:creationId xmlns:a16="http://schemas.microsoft.com/office/drawing/2014/main" id="{8D5AA5B1-3980-46C3-84ED-6E70B86B324A}"/>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AA10DF89-802B-4282-891C-90782B44D898}"/>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04C6B360-8769-44FE-9438-AC1E97F0DED5}"/>
              </a:ext>
            </a:extLst>
          </p:cNvPr>
          <p:cNvSpPr/>
          <p:nvPr/>
        </p:nvSpPr>
        <p:spPr>
          <a:xfrm>
            <a:off x="3098178" y="730476"/>
            <a:ext cx="806950" cy="853310"/>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0" name="Freeform: Shape 9">
            <a:extLst>
              <a:ext uri="{FF2B5EF4-FFF2-40B4-BE49-F238E27FC236}">
                <a16:creationId xmlns:a16="http://schemas.microsoft.com/office/drawing/2014/main" id="{1118DC61-0058-4045-87B3-5A5A3F69112B}"/>
              </a:ext>
            </a:extLst>
          </p:cNvPr>
          <p:cNvSpPr/>
          <p:nvPr/>
        </p:nvSpPr>
        <p:spPr>
          <a:xfrm>
            <a:off x="2602248" y="1677266"/>
            <a:ext cx="2029159"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dirty="0">
                <a:solidFill>
                  <a:srgbClr val="000000">
                    <a:hueOff val="0"/>
                    <a:satOff val="0"/>
                    <a:lumOff val="0"/>
                    <a:alphaOff val="0"/>
                  </a:srgbClr>
                </a:solidFill>
                <a:latin typeface="Arial"/>
                <a:ea typeface="微软雅黑"/>
                <a:cs typeface="+mn-cs"/>
              </a:rPr>
              <a:t>STAGE 2</a:t>
            </a:r>
          </a:p>
          <a:p>
            <a:pPr marL="57150" lvl="1" indent="-57150" defTabSz="488950">
              <a:spcBef>
                <a:spcPct val="0"/>
              </a:spcBef>
              <a:spcAft>
                <a:spcPct val="15000"/>
              </a:spcAft>
              <a:buChar char="•"/>
            </a:pPr>
            <a:r>
              <a:rPr lang="en-US" altLang="zh-CN" sz="1100" dirty="0"/>
              <a:t>Feature Choosing</a:t>
            </a:r>
          </a:p>
          <a:p>
            <a:pPr marL="114300" lvl="2" indent="-57150" defTabSz="488950">
              <a:spcBef>
                <a:spcPct val="0"/>
              </a:spcBef>
              <a:spcAft>
                <a:spcPct val="15000"/>
              </a:spcAft>
              <a:buChar char="•"/>
            </a:pPr>
            <a:r>
              <a:rPr lang="en-US" altLang="zh-CN" sz="1100" dirty="0"/>
              <a:t>Use Lasso regression</a:t>
            </a:r>
          </a:p>
          <a:p>
            <a:pPr marL="114300" lvl="2" indent="-57150" defTabSz="488950">
              <a:spcBef>
                <a:spcPct val="0"/>
              </a:spcBef>
              <a:spcAft>
                <a:spcPct val="15000"/>
              </a:spcAft>
              <a:buChar char="•"/>
            </a:pPr>
            <a:r>
              <a:rPr lang="en-US" altLang="zh-CN" sz="1100" dirty="0"/>
              <a:t>Delete</a:t>
            </a:r>
            <a:r>
              <a:rPr lang="zh-CN" altLang="en-US" sz="1100" dirty="0"/>
              <a:t> </a:t>
            </a:r>
            <a:r>
              <a:rPr lang="en-US" altLang="zh-CN" sz="1100" dirty="0"/>
              <a:t>5</a:t>
            </a:r>
            <a:r>
              <a:rPr lang="zh-CN" altLang="en-US" sz="1100" dirty="0"/>
              <a:t> </a:t>
            </a:r>
            <a:r>
              <a:rPr lang="en-US" altLang="zh-CN" sz="1100" dirty="0"/>
              <a:t>features</a:t>
            </a:r>
            <a:r>
              <a:rPr lang="zh-CN" altLang="en-US" sz="1100" dirty="0"/>
              <a:t> </a:t>
            </a:r>
            <a:r>
              <a:rPr lang="en-US" altLang="zh-CN" sz="1100" dirty="0"/>
              <a:t>and</a:t>
            </a:r>
            <a:r>
              <a:rPr lang="zh-CN" altLang="en-US" sz="1100" dirty="0"/>
              <a:t> </a:t>
            </a:r>
            <a:r>
              <a:rPr lang="en-US" altLang="zh-CN" sz="1100" dirty="0"/>
              <a:t>leave</a:t>
            </a:r>
            <a:r>
              <a:rPr lang="zh-CN" altLang="en-US" sz="1100" dirty="0"/>
              <a:t> </a:t>
            </a:r>
            <a:r>
              <a:rPr lang="en-US" altLang="zh-CN" sz="1100" dirty="0"/>
              <a:t>14</a:t>
            </a:r>
            <a:r>
              <a:rPr lang="zh-CN" altLang="en-US" sz="1100" dirty="0"/>
              <a:t> </a:t>
            </a:r>
            <a:r>
              <a:rPr lang="en-US" altLang="zh-CN" sz="1100" dirty="0"/>
              <a:t>features</a:t>
            </a:r>
          </a:p>
          <a:p>
            <a:pPr marL="57150" lvl="1" indent="-57150" defTabSz="488950">
              <a:spcBef>
                <a:spcPct val="0"/>
              </a:spcBef>
              <a:spcAft>
                <a:spcPct val="15000"/>
              </a:spcAft>
              <a:buChar char="•"/>
            </a:pPr>
            <a:r>
              <a:rPr lang="en-US" altLang="zh-CN" sz="1100" dirty="0"/>
              <a:t>Train set: before 26/03/2019, 55 days</a:t>
            </a:r>
          </a:p>
          <a:p>
            <a:pPr marL="57150" lvl="1" indent="-57150" defTabSz="488950">
              <a:spcBef>
                <a:spcPct val="0"/>
              </a:spcBef>
              <a:spcAft>
                <a:spcPct val="15000"/>
              </a:spcAft>
              <a:buChar char="•"/>
            </a:pPr>
            <a:r>
              <a:rPr lang="en-US" altLang="zh-CN" sz="1100" dirty="0"/>
              <a:t>Test set: 27,28,29/03/2019, 3 days</a:t>
            </a:r>
          </a:p>
          <a:p>
            <a:pPr marL="57150" lvl="1" indent="-57150" defTabSz="488950">
              <a:spcBef>
                <a:spcPct val="0"/>
              </a:spcBef>
              <a:spcAft>
                <a:spcPct val="15000"/>
              </a:spcAft>
              <a:buChar char="•"/>
            </a:pPr>
            <a:r>
              <a:rPr lang="en-US" altLang="zh-CN" sz="1100" dirty="0"/>
              <a:t>Index Choosing</a:t>
            </a:r>
          </a:p>
          <a:p>
            <a:pPr marL="114300" lvl="2" indent="-57150" defTabSz="488950">
              <a:spcBef>
                <a:spcPct val="0"/>
              </a:spcBef>
              <a:spcAft>
                <a:spcPct val="15000"/>
              </a:spcAft>
              <a:buChar char="•"/>
            </a:pPr>
            <a:r>
              <a:rPr lang="en-US" altLang="zh-CN" sz="1100" dirty="0"/>
              <a:t>Twenty indexes</a:t>
            </a:r>
          </a:p>
          <a:p>
            <a:pPr marL="57150" lvl="1" indent="-57150" defTabSz="488950">
              <a:spcBef>
                <a:spcPct val="0"/>
              </a:spcBef>
              <a:spcAft>
                <a:spcPct val="15000"/>
              </a:spcAft>
              <a:buChar char="•"/>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1" indent="-57150" defTabSz="488950">
              <a:spcBef>
                <a:spcPct val="0"/>
              </a:spcBef>
              <a:spcAft>
                <a:spcPct val="15000"/>
              </a:spcAft>
              <a:buChar char="•"/>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2" defTabSz="488950">
              <a:spcBef>
                <a:spcPct val="0"/>
              </a:spcBef>
              <a:spcAft>
                <a:spcPct val="15000"/>
              </a:spcAft>
            </a:pPr>
            <a:endParaRPr lang="en-US" altLang="zh-CN" sz="1100" dirty="0"/>
          </a:p>
          <a:p>
            <a:pPr marL="57150" lvl="2" defTabSz="488950">
              <a:spcBef>
                <a:spcPct val="0"/>
              </a:spcBef>
              <a:spcAft>
                <a:spcPct val="15000"/>
              </a:spcAft>
            </a:pPr>
            <a:r>
              <a:rPr lang="en-US" altLang="zh-CN" sz="1100" dirty="0"/>
              <a:t>Feature Choosing</a:t>
            </a:r>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sz="1100" b="1" kern="1200" dirty="0">
              <a:solidFill>
                <a:srgbClr val="000000">
                  <a:hueOff val="0"/>
                  <a:satOff val="0"/>
                  <a:lumOff val="0"/>
                  <a:alphaOff val="0"/>
                </a:srgbClr>
              </a:solidFill>
              <a:latin typeface="Arial"/>
              <a:ea typeface="微软雅黑"/>
              <a:cs typeface="+mn-cs"/>
            </a:endParaRPr>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p:txBody>
      </p:sp>
      <p:sp>
        <p:nvSpPr>
          <p:cNvPr id="2" name="矩形 1">
            <a:extLst>
              <a:ext uri="{FF2B5EF4-FFF2-40B4-BE49-F238E27FC236}">
                <a16:creationId xmlns:a16="http://schemas.microsoft.com/office/drawing/2014/main" id="{2D5D7E2A-A99D-804A-A7F8-1B82B8E22201}"/>
              </a:ext>
            </a:extLst>
          </p:cNvPr>
          <p:cNvSpPr/>
          <p:nvPr/>
        </p:nvSpPr>
        <p:spPr>
          <a:xfrm>
            <a:off x="5007522" y="1212789"/>
            <a:ext cx="3742211" cy="3043102"/>
          </a:xfrm>
          <a:prstGeom prst="rect">
            <a:avLst/>
          </a:prstGeom>
          <a:solidFill>
            <a:schemeClr val="accent4">
              <a:lumMod val="40000"/>
              <a:lumOff val="60000"/>
            </a:schemeClr>
          </a:solidFill>
          <a:ln>
            <a:solidFill>
              <a:srgbClr val="D9F1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b="1" dirty="0">
                <a:solidFill>
                  <a:schemeClr val="tx1"/>
                </a:solidFill>
              </a:rPr>
              <a:t>Lasso Feature Choosing</a:t>
            </a:r>
            <a:endParaRPr kumimoji="1" lang="en-US" altLang="zh-CN" sz="1400" dirty="0">
              <a:solidFill>
                <a:schemeClr val="tx1"/>
              </a:solidFill>
            </a:endParaRPr>
          </a:p>
          <a:p>
            <a:pPr>
              <a:lnSpc>
                <a:spcPct val="150000"/>
              </a:lnSpc>
            </a:pPr>
            <a:r>
              <a:rPr kumimoji="1" lang="en-US" altLang="zh-CN" sz="1400" b="1" dirty="0">
                <a:solidFill>
                  <a:schemeClr val="tx1"/>
                </a:solidFill>
              </a:rPr>
              <a:t>Delete features: </a:t>
            </a:r>
            <a:r>
              <a:rPr kumimoji="1" lang="en-US" altLang="zh-CN" sz="1400" dirty="0">
                <a:solidFill>
                  <a:schemeClr val="tx1"/>
                </a:solidFill>
              </a:rPr>
              <a:t>low, open, close, low/open, high/open</a:t>
            </a:r>
          </a:p>
          <a:p>
            <a:pPr>
              <a:lnSpc>
                <a:spcPct val="150000"/>
              </a:lnSpc>
            </a:pPr>
            <a:r>
              <a:rPr kumimoji="1" lang="en-US" altLang="zh-CN" sz="1400" b="1" dirty="0">
                <a:solidFill>
                  <a:schemeClr val="tx1"/>
                </a:solidFill>
              </a:rPr>
              <a:t>Leave</a:t>
            </a:r>
            <a:r>
              <a:rPr kumimoji="1" lang="zh-CN" altLang="en-US" sz="1400" b="1" dirty="0">
                <a:solidFill>
                  <a:schemeClr val="tx1"/>
                </a:solidFill>
              </a:rPr>
              <a:t> </a:t>
            </a:r>
            <a:r>
              <a:rPr kumimoji="1" lang="en-US" altLang="zh-CN" sz="1400" b="1" dirty="0">
                <a:solidFill>
                  <a:schemeClr val="tx1"/>
                </a:solidFill>
              </a:rPr>
              <a:t>features: </a:t>
            </a:r>
            <a:r>
              <a:rPr kumimoji="1" lang="en-US" altLang="zh-CN" sz="1400" dirty="0">
                <a:solidFill>
                  <a:schemeClr val="tx1"/>
                </a:solidFill>
              </a:rPr>
              <a:t>high, </a:t>
            </a:r>
            <a:r>
              <a:rPr kumimoji="1" lang="en-US" altLang="zh-CN" sz="1400" dirty="0" err="1">
                <a:solidFill>
                  <a:schemeClr val="tx1"/>
                </a:solidFill>
              </a:rPr>
              <a:t>lastprice</a:t>
            </a:r>
            <a:r>
              <a:rPr kumimoji="1" lang="en-US" altLang="zh-CN" sz="1400" dirty="0">
                <a:solidFill>
                  <a:schemeClr val="tx1"/>
                </a:solidFill>
              </a:rPr>
              <a:t>, volume, log3s, log6s, log9s, log15s, log30s, log60s, log90s, log120s, (high-</a:t>
            </a:r>
            <a:r>
              <a:rPr kumimoji="1" lang="en-US" altLang="zh-CN" sz="1400" dirty="0" err="1">
                <a:solidFill>
                  <a:schemeClr val="tx1"/>
                </a:solidFill>
              </a:rPr>
              <a:t>lastprice</a:t>
            </a:r>
            <a:r>
              <a:rPr kumimoji="1" lang="en-US" altLang="zh-CN" sz="1400" dirty="0">
                <a:solidFill>
                  <a:schemeClr val="tx1"/>
                </a:solidFill>
              </a:rPr>
              <a:t>)/open, (</a:t>
            </a:r>
            <a:r>
              <a:rPr kumimoji="1" lang="en-US" altLang="zh-CN" sz="1400" dirty="0" err="1">
                <a:solidFill>
                  <a:schemeClr val="tx1"/>
                </a:solidFill>
              </a:rPr>
              <a:t>lastprice</a:t>
            </a:r>
            <a:r>
              <a:rPr kumimoji="1" lang="en-US" altLang="zh-CN" sz="1400" dirty="0">
                <a:solidFill>
                  <a:schemeClr val="tx1"/>
                </a:solidFill>
              </a:rPr>
              <a:t>-low)/open, (open-close)/close</a:t>
            </a:r>
            <a:endParaRPr kumimoji="1" lang="zh-CN" altLang="en-US" sz="1400" dirty="0">
              <a:solidFill>
                <a:schemeClr val="tx1"/>
              </a:solidFill>
            </a:endParaRPr>
          </a:p>
        </p:txBody>
      </p:sp>
    </p:spTree>
    <p:extLst>
      <p:ext uri="{BB962C8B-B14F-4D97-AF65-F5344CB8AC3E}">
        <p14:creationId xmlns:p14="http://schemas.microsoft.com/office/powerpoint/2010/main" val="274437792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72AC6581-B2CE-CE4C-92E2-BEC149C0DBD2}"/>
              </a:ext>
            </a:extLst>
          </p:cNvPr>
          <p:cNvGraphicFramePr>
            <a:graphicFrameLocks noGrp="1"/>
          </p:cNvGraphicFramePr>
          <p:nvPr/>
        </p:nvGraphicFramePr>
        <p:xfrm>
          <a:off x="760520" y="752814"/>
          <a:ext cx="3048000" cy="40792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440438537"/>
                    </a:ext>
                  </a:extLst>
                </a:gridCol>
                <a:gridCol w="1524000">
                  <a:extLst>
                    <a:ext uri="{9D8B030D-6E8A-4147-A177-3AD203B41FA5}">
                      <a16:colId xmlns:a16="http://schemas.microsoft.com/office/drawing/2014/main" val="1511446457"/>
                    </a:ext>
                  </a:extLst>
                </a:gridCol>
              </a:tblGrid>
              <a:tr h="370840">
                <a:tc>
                  <a:txBody>
                    <a:bodyPr/>
                    <a:lstStyle/>
                    <a:p>
                      <a:pPr algn="ctr" fontAlgn="ctr"/>
                      <a:r>
                        <a:rPr lang="en-US" altLang="zh-CN" sz="1200" b="0" i="0" u="sng" strike="noStrike" dirty="0">
                          <a:solidFill>
                            <a:srgbClr val="0563C1"/>
                          </a:solidFill>
                          <a:effectLst/>
                          <a:latin typeface="等线" panose="02010600030101010101" pitchFamily="2" charset="-122"/>
                          <a:ea typeface="等线" panose="02010600030101010101" pitchFamily="2" charset="-122"/>
                        </a:rPr>
                        <a:t>Number</a:t>
                      </a:r>
                      <a:endParaRPr lang="zh-CN" altLang="en-US" sz="1200" b="0" i="0" u="sng" strike="noStrike" dirty="0">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i="0" u="sng" strike="noStrike" dirty="0">
                          <a:solidFill>
                            <a:srgbClr val="337AB7"/>
                          </a:solidFill>
                          <a:effectLst/>
                          <a:latin typeface="Microsoft YaHei" panose="020B0503020204020204" pitchFamily="34" charset="-122"/>
                          <a:ea typeface="Microsoft YaHei" panose="020B0503020204020204" pitchFamily="34" charset="-122"/>
                        </a:rPr>
                        <a:t>Name</a:t>
                      </a:r>
                      <a:endParaRPr lang="zh-CN" altLang="en-US" sz="1200" b="0" i="0" u="sng" strike="noStrike" dirty="0">
                        <a:solidFill>
                          <a:srgbClr val="337AB7"/>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2132137624"/>
                  </a:ext>
                </a:extLst>
              </a:tr>
              <a:tr h="370840">
                <a:tc>
                  <a:txBody>
                    <a:bodyPr/>
                    <a:lstStyle/>
                    <a:p>
                      <a:pPr algn="ctr" fontAlgn="ctr"/>
                      <a:r>
                        <a:rPr lang="en-US" altLang="zh-CN" sz="1200" b="0" i="0" u="sng" strike="noStrike" dirty="0">
                          <a:solidFill>
                            <a:srgbClr val="0563C1"/>
                          </a:solidFill>
                          <a:effectLst/>
                          <a:latin typeface="等线" panose="02010600030101010101" pitchFamily="2" charset="-122"/>
                          <a:ea typeface="等线" panose="02010600030101010101" pitchFamily="2" charset="-122"/>
                          <a:hlinkClick r:id="rId2"/>
                        </a:rPr>
                        <a:t>399001</a:t>
                      </a:r>
                      <a:endParaRPr lang="zh-CN" altLang="en-US" sz="1200" b="0" i="0" u="sng" strike="noStrike" dirty="0">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337AB7"/>
                          </a:solidFill>
                          <a:effectLst/>
                          <a:latin typeface="Microsoft YaHei" panose="020B0503020204020204" pitchFamily="34" charset="-122"/>
                          <a:ea typeface="Microsoft YaHei" panose="020B0503020204020204" pitchFamily="34" charset="-122"/>
                        </a:rPr>
                        <a:t>深证成份指数</a:t>
                      </a:r>
                    </a:p>
                  </a:txBody>
                  <a:tcPr marL="9525" marR="9525" marT="9525" marB="0" anchor="ctr"/>
                </a:tc>
                <a:extLst>
                  <a:ext uri="{0D108BD9-81ED-4DB2-BD59-A6C34878D82A}">
                    <a16:rowId xmlns:a16="http://schemas.microsoft.com/office/drawing/2014/main" val="701684785"/>
                  </a:ext>
                </a:extLst>
              </a:tr>
              <a:tr h="370840">
                <a:tc>
                  <a:txBody>
                    <a:bodyPr/>
                    <a:lstStyle/>
                    <a:p>
                      <a:pPr algn="ctr" fontAlgn="ctr"/>
                      <a:r>
                        <a:rPr lang="en-US" altLang="zh-CN" sz="1200" b="0" i="0" u="sng" strike="noStrike" dirty="0">
                          <a:solidFill>
                            <a:srgbClr val="0563C1"/>
                          </a:solidFill>
                          <a:effectLst/>
                          <a:latin typeface="等线" panose="02010600030101010101" pitchFamily="2" charset="-122"/>
                          <a:ea typeface="等线" panose="02010600030101010101" pitchFamily="2" charset="-122"/>
                          <a:hlinkClick r:id="rId3"/>
                        </a:rPr>
                        <a:t>399004</a:t>
                      </a:r>
                      <a:endParaRPr lang="zh-CN" altLang="en-US" sz="1200" b="0" i="0" u="sng" strike="noStrike" dirty="0">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深证 </a:t>
                      </a:r>
                      <a:r>
                        <a:rPr lang="en-US" altLang="zh-CN" sz="1200" b="0" i="0" u="sng" strike="noStrike" dirty="0">
                          <a:solidFill>
                            <a:srgbClr val="0563C1"/>
                          </a:solidFill>
                          <a:effectLst/>
                          <a:latin typeface="等线" panose="02010600030101010101" pitchFamily="2" charset="-122"/>
                          <a:ea typeface="等线" panose="02010600030101010101" pitchFamily="2" charset="-122"/>
                        </a:rPr>
                        <a:t>100</a:t>
                      </a:r>
                      <a:r>
                        <a:rPr lang="zh-CN" altLang="en-US" sz="1200" b="0" i="0" u="sng" strike="noStrike" dirty="0">
                          <a:solidFill>
                            <a:srgbClr val="0563C1"/>
                          </a:solidFill>
                          <a:effectLst/>
                          <a:latin typeface="等线" panose="02010600030101010101" pitchFamily="2" charset="-122"/>
                          <a:ea typeface="等线" panose="02010600030101010101" pitchFamily="2" charset="-122"/>
                        </a:rPr>
                        <a:t>指数</a:t>
                      </a:r>
                    </a:p>
                  </a:txBody>
                  <a:tcPr marL="9525" marR="9525" marT="9525" marB="0" anchor="ctr"/>
                </a:tc>
                <a:extLst>
                  <a:ext uri="{0D108BD9-81ED-4DB2-BD59-A6C34878D82A}">
                    <a16:rowId xmlns:a16="http://schemas.microsoft.com/office/drawing/2014/main" val="50912535"/>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4"/>
                        </a:rPr>
                        <a:t>399005</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中小板指数</a:t>
                      </a:r>
                      <a:r>
                        <a:rPr lang="en-US" sz="1200" b="0" i="0" u="sng" strike="noStrike" dirty="0">
                          <a:solidFill>
                            <a:srgbClr val="0563C1"/>
                          </a:solidFill>
                          <a:effectLst/>
                          <a:latin typeface="等线" panose="02010600030101010101" pitchFamily="2" charset="-122"/>
                          <a:ea typeface="等线" panose="02010600030101010101" pitchFamily="2" charset="-122"/>
                        </a:rPr>
                        <a:t>P</a:t>
                      </a:r>
                    </a:p>
                  </a:txBody>
                  <a:tcPr marL="9525" marR="9525" marT="9525" marB="0" anchor="ctr"/>
                </a:tc>
                <a:extLst>
                  <a:ext uri="{0D108BD9-81ED-4DB2-BD59-A6C34878D82A}">
                    <a16:rowId xmlns:a16="http://schemas.microsoft.com/office/drawing/2014/main" val="181459507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5"/>
                        </a:rPr>
                        <a:t>399006</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创业板指数</a:t>
                      </a:r>
                      <a:r>
                        <a:rPr lang="en-US" sz="1200" b="0" i="0" u="sng" strike="noStrike" dirty="0">
                          <a:solidFill>
                            <a:srgbClr val="0563C1"/>
                          </a:solidFill>
                          <a:effectLst/>
                          <a:latin typeface="等线" panose="02010600030101010101" pitchFamily="2" charset="-122"/>
                          <a:ea typeface="等线" panose="02010600030101010101" pitchFamily="2" charset="-122"/>
                        </a:rPr>
                        <a:t>P</a:t>
                      </a:r>
                    </a:p>
                  </a:txBody>
                  <a:tcPr marL="9525" marR="9525" marT="9525" marB="0" anchor="ctr"/>
                </a:tc>
                <a:extLst>
                  <a:ext uri="{0D108BD9-81ED-4DB2-BD59-A6C34878D82A}">
                    <a16:rowId xmlns:a16="http://schemas.microsoft.com/office/drawing/2014/main" val="1353245088"/>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6"/>
                        </a:rPr>
                        <a:t>399007</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深证</a:t>
                      </a:r>
                      <a:r>
                        <a:rPr lang="en-US" altLang="zh-CN" sz="1200" b="0" i="0" u="sng" strike="noStrike" dirty="0">
                          <a:solidFill>
                            <a:srgbClr val="0563C1"/>
                          </a:solidFill>
                          <a:effectLst/>
                          <a:latin typeface="等线" panose="02010600030101010101" pitchFamily="2" charset="-122"/>
                          <a:ea typeface="等线" panose="02010600030101010101" pitchFamily="2" charset="-122"/>
                        </a:rPr>
                        <a:t>300</a:t>
                      </a:r>
                      <a:r>
                        <a:rPr lang="zh-CN" altLang="en-US" sz="1200" b="0" i="0" u="sng" strike="noStrike" dirty="0">
                          <a:solidFill>
                            <a:srgbClr val="0563C1"/>
                          </a:solidFill>
                          <a:effectLst/>
                          <a:latin typeface="等线" panose="02010600030101010101" pitchFamily="2" charset="-122"/>
                          <a:ea typeface="等线" panose="02010600030101010101" pitchFamily="2" charset="-122"/>
                        </a:rPr>
                        <a:t>价格</a:t>
                      </a:r>
                    </a:p>
                  </a:txBody>
                  <a:tcPr marL="9525" marR="9525" marT="9525" marB="0" anchor="ctr"/>
                </a:tc>
                <a:extLst>
                  <a:ext uri="{0D108BD9-81ED-4DB2-BD59-A6C34878D82A}">
                    <a16:rowId xmlns:a16="http://schemas.microsoft.com/office/drawing/2014/main" val="3575710656"/>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7"/>
                        </a:rPr>
                        <a:t>399008</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中小板</a:t>
                      </a:r>
                      <a:r>
                        <a:rPr lang="en-US" altLang="zh-CN" sz="1200" b="0" i="0" u="sng" strike="noStrike" dirty="0">
                          <a:solidFill>
                            <a:srgbClr val="0563C1"/>
                          </a:solidFill>
                          <a:effectLst/>
                          <a:latin typeface="等线" panose="02010600030101010101" pitchFamily="2" charset="-122"/>
                          <a:ea typeface="等线" panose="02010600030101010101" pitchFamily="2" charset="-122"/>
                        </a:rPr>
                        <a:t>300</a:t>
                      </a:r>
                      <a:r>
                        <a:rPr lang="en-US" sz="1200" b="0" i="0" u="sng" strike="noStrike" dirty="0">
                          <a:solidFill>
                            <a:srgbClr val="0563C1"/>
                          </a:solidFill>
                          <a:effectLst/>
                          <a:latin typeface="等线" panose="02010600030101010101" pitchFamily="2" charset="-122"/>
                          <a:ea typeface="等线" panose="02010600030101010101" pitchFamily="2" charset="-122"/>
                        </a:rPr>
                        <a:t>P</a:t>
                      </a:r>
                    </a:p>
                  </a:txBody>
                  <a:tcPr marL="9525" marR="9525" marT="9525" marB="0" anchor="ctr"/>
                </a:tc>
                <a:extLst>
                  <a:ext uri="{0D108BD9-81ED-4DB2-BD59-A6C34878D82A}">
                    <a16:rowId xmlns:a16="http://schemas.microsoft.com/office/drawing/2014/main" val="2953971472"/>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8"/>
                        </a:rPr>
                        <a:t>399231</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农林牧渔指数</a:t>
                      </a:r>
                    </a:p>
                  </a:txBody>
                  <a:tcPr marL="9525" marR="9525" marT="9525" marB="0" anchor="ctr"/>
                </a:tc>
                <a:extLst>
                  <a:ext uri="{0D108BD9-81ED-4DB2-BD59-A6C34878D82A}">
                    <a16:rowId xmlns:a16="http://schemas.microsoft.com/office/drawing/2014/main" val="4062821465"/>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9"/>
                        </a:rPr>
                        <a:t>399232</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采矿业指数</a:t>
                      </a:r>
                    </a:p>
                  </a:txBody>
                  <a:tcPr marL="9525" marR="9525" marT="9525" marB="0" anchor="ctr"/>
                </a:tc>
                <a:extLst>
                  <a:ext uri="{0D108BD9-81ED-4DB2-BD59-A6C34878D82A}">
                    <a16:rowId xmlns:a16="http://schemas.microsoft.com/office/drawing/2014/main" val="281174181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0"/>
                        </a:rPr>
                        <a:t>399233</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制造业指数</a:t>
                      </a:r>
                    </a:p>
                  </a:txBody>
                  <a:tcPr marL="9525" marR="9525" marT="9525" marB="0" anchor="ctr"/>
                </a:tc>
                <a:extLst>
                  <a:ext uri="{0D108BD9-81ED-4DB2-BD59-A6C34878D82A}">
                    <a16:rowId xmlns:a16="http://schemas.microsoft.com/office/drawing/2014/main" val="305367922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1"/>
                        </a:rPr>
                        <a:t>399234</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水电煤气指数</a:t>
                      </a:r>
                    </a:p>
                  </a:txBody>
                  <a:tcPr marL="9525" marR="9525" marT="9525" marB="0" anchor="ctr"/>
                </a:tc>
                <a:extLst>
                  <a:ext uri="{0D108BD9-81ED-4DB2-BD59-A6C34878D82A}">
                    <a16:rowId xmlns:a16="http://schemas.microsoft.com/office/drawing/2014/main" val="1808614063"/>
                  </a:ext>
                </a:extLst>
              </a:tr>
            </a:tbl>
          </a:graphicData>
        </a:graphic>
      </p:graphicFrame>
      <p:graphicFrame>
        <p:nvGraphicFramePr>
          <p:cNvPr id="9" name="表格 8">
            <a:extLst>
              <a:ext uri="{FF2B5EF4-FFF2-40B4-BE49-F238E27FC236}">
                <a16:creationId xmlns:a16="http://schemas.microsoft.com/office/drawing/2014/main" id="{170B7611-013D-6C4C-85AC-81788C71EDC5}"/>
              </a:ext>
            </a:extLst>
          </p:cNvPr>
          <p:cNvGraphicFramePr>
            <a:graphicFrameLocks noGrp="1"/>
          </p:cNvGraphicFramePr>
          <p:nvPr/>
        </p:nvGraphicFramePr>
        <p:xfrm>
          <a:off x="5014404" y="752814"/>
          <a:ext cx="3048000" cy="40792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440438537"/>
                    </a:ext>
                  </a:extLst>
                </a:gridCol>
                <a:gridCol w="1524000">
                  <a:extLst>
                    <a:ext uri="{9D8B030D-6E8A-4147-A177-3AD203B41FA5}">
                      <a16:colId xmlns:a16="http://schemas.microsoft.com/office/drawing/2014/main" val="1511446457"/>
                    </a:ext>
                  </a:extLst>
                </a:gridCol>
              </a:tblGrid>
              <a:tr h="370840">
                <a:tc>
                  <a:txBody>
                    <a:bodyPr/>
                    <a:lstStyle/>
                    <a:p>
                      <a:pPr algn="ctr" fontAlgn="ctr"/>
                      <a:r>
                        <a:rPr lang="en-US" altLang="zh-CN" sz="1200" b="0" i="0" u="sng" strike="noStrike" dirty="0">
                          <a:solidFill>
                            <a:srgbClr val="0563C1"/>
                          </a:solidFill>
                          <a:effectLst/>
                          <a:latin typeface="等线" panose="02010600030101010101" pitchFamily="2" charset="-122"/>
                          <a:ea typeface="等线" panose="02010600030101010101" pitchFamily="2" charset="-122"/>
                        </a:rPr>
                        <a:t>Number</a:t>
                      </a:r>
                      <a:endParaRPr lang="zh-CN" altLang="en-US" sz="1200" b="0" i="0" u="sng" strike="noStrike" dirty="0">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US" altLang="zh-CN" sz="1200" b="0" i="0" u="sng" strike="noStrike" dirty="0">
                          <a:solidFill>
                            <a:srgbClr val="337AB7"/>
                          </a:solidFill>
                          <a:effectLst/>
                          <a:latin typeface="Microsoft YaHei" panose="020B0503020204020204" pitchFamily="34" charset="-122"/>
                          <a:ea typeface="Microsoft YaHei" panose="020B0503020204020204" pitchFamily="34" charset="-122"/>
                        </a:rPr>
                        <a:t>Name</a:t>
                      </a:r>
                      <a:endParaRPr lang="zh-CN" altLang="en-US" sz="1200" b="0" i="0" u="sng" strike="noStrike" dirty="0">
                        <a:solidFill>
                          <a:srgbClr val="337AB7"/>
                        </a:solidFill>
                        <a:effectLst/>
                        <a:latin typeface="Microsoft YaHei" panose="020B0503020204020204" pitchFamily="34" charset="-122"/>
                        <a:ea typeface="Microsoft YaHei" panose="020B0503020204020204" pitchFamily="34" charset="-122"/>
                      </a:endParaRPr>
                    </a:p>
                  </a:txBody>
                  <a:tcPr marL="9525" marR="9525" marT="9525" marB="0" anchor="ctr"/>
                </a:tc>
                <a:extLst>
                  <a:ext uri="{0D108BD9-81ED-4DB2-BD59-A6C34878D82A}">
                    <a16:rowId xmlns:a16="http://schemas.microsoft.com/office/drawing/2014/main" val="4253630118"/>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2"/>
                        </a:rPr>
                        <a:t>399235</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建筑业指数</a:t>
                      </a:r>
                    </a:p>
                  </a:txBody>
                  <a:tcPr marL="9525" marR="9525" marT="9525" marB="0" anchor="ctr"/>
                </a:tc>
                <a:extLst>
                  <a:ext uri="{0D108BD9-81ED-4DB2-BD59-A6C34878D82A}">
                    <a16:rowId xmlns:a16="http://schemas.microsoft.com/office/drawing/2014/main" val="701684785"/>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3"/>
                        </a:rPr>
                        <a:t>399236</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批发零售指数</a:t>
                      </a:r>
                    </a:p>
                  </a:txBody>
                  <a:tcPr marL="9525" marR="9525" marT="9525" marB="0" anchor="ctr"/>
                </a:tc>
                <a:extLst>
                  <a:ext uri="{0D108BD9-81ED-4DB2-BD59-A6C34878D82A}">
                    <a16:rowId xmlns:a16="http://schemas.microsoft.com/office/drawing/2014/main" val="50912535"/>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4"/>
                        </a:rPr>
                        <a:t>399237</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运输仓储指数</a:t>
                      </a:r>
                    </a:p>
                  </a:txBody>
                  <a:tcPr marL="9525" marR="9525" marT="9525" marB="0" anchor="ctr"/>
                </a:tc>
                <a:extLst>
                  <a:ext uri="{0D108BD9-81ED-4DB2-BD59-A6C34878D82A}">
                    <a16:rowId xmlns:a16="http://schemas.microsoft.com/office/drawing/2014/main" val="181459507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5"/>
                        </a:rPr>
                        <a:t>399239</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信息技术指数</a:t>
                      </a:r>
                    </a:p>
                  </a:txBody>
                  <a:tcPr marL="9525" marR="9525" marT="9525" marB="0" anchor="ctr"/>
                </a:tc>
                <a:extLst>
                  <a:ext uri="{0D108BD9-81ED-4DB2-BD59-A6C34878D82A}">
                    <a16:rowId xmlns:a16="http://schemas.microsoft.com/office/drawing/2014/main" val="1353245088"/>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6"/>
                        </a:rPr>
                        <a:t>399240</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金融业指数</a:t>
                      </a:r>
                    </a:p>
                  </a:txBody>
                  <a:tcPr marL="9525" marR="9525" marT="9525" marB="0" anchor="ctr"/>
                </a:tc>
                <a:extLst>
                  <a:ext uri="{0D108BD9-81ED-4DB2-BD59-A6C34878D82A}">
                    <a16:rowId xmlns:a16="http://schemas.microsoft.com/office/drawing/2014/main" val="3575710656"/>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7"/>
                        </a:rPr>
                        <a:t>399241</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房地产业指数</a:t>
                      </a:r>
                    </a:p>
                  </a:txBody>
                  <a:tcPr marL="9525" marR="9525" marT="9525" marB="0" anchor="ctr"/>
                </a:tc>
                <a:extLst>
                  <a:ext uri="{0D108BD9-81ED-4DB2-BD59-A6C34878D82A}">
                    <a16:rowId xmlns:a16="http://schemas.microsoft.com/office/drawing/2014/main" val="2953971472"/>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8"/>
                        </a:rPr>
                        <a:t>399242</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商务服务指数</a:t>
                      </a:r>
                    </a:p>
                  </a:txBody>
                  <a:tcPr marL="9525" marR="9525" marT="9525" marB="0" anchor="ctr"/>
                </a:tc>
                <a:extLst>
                  <a:ext uri="{0D108BD9-81ED-4DB2-BD59-A6C34878D82A}">
                    <a16:rowId xmlns:a16="http://schemas.microsoft.com/office/drawing/2014/main" val="4062821465"/>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19"/>
                        </a:rPr>
                        <a:t>399243</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科研服务指数</a:t>
                      </a:r>
                    </a:p>
                  </a:txBody>
                  <a:tcPr marL="9525" marR="9525" marT="9525" marB="0" anchor="ctr"/>
                </a:tc>
                <a:extLst>
                  <a:ext uri="{0D108BD9-81ED-4DB2-BD59-A6C34878D82A}">
                    <a16:rowId xmlns:a16="http://schemas.microsoft.com/office/drawing/2014/main" val="281174181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20"/>
                        </a:rPr>
                        <a:t>399244</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a:solidFill>
                            <a:srgbClr val="0563C1"/>
                          </a:solidFill>
                          <a:effectLst/>
                          <a:latin typeface="等线" panose="02010600030101010101" pitchFamily="2" charset="-122"/>
                          <a:ea typeface="等线" panose="02010600030101010101" pitchFamily="2" charset="-122"/>
                        </a:rPr>
                        <a:t>公共环保指数</a:t>
                      </a:r>
                    </a:p>
                  </a:txBody>
                  <a:tcPr marL="9525" marR="9525" marT="9525" marB="0" anchor="ctr"/>
                </a:tc>
                <a:extLst>
                  <a:ext uri="{0D108BD9-81ED-4DB2-BD59-A6C34878D82A}">
                    <a16:rowId xmlns:a16="http://schemas.microsoft.com/office/drawing/2014/main" val="3053679221"/>
                  </a:ext>
                </a:extLst>
              </a:tr>
              <a:tr h="370840">
                <a:tc>
                  <a:txBody>
                    <a:bodyPr/>
                    <a:lstStyle/>
                    <a:p>
                      <a:pPr algn="ctr" fontAlgn="ctr"/>
                      <a:r>
                        <a:rPr lang="en-US" altLang="zh-CN" sz="1200" b="0" i="0" u="sng" strike="noStrike">
                          <a:solidFill>
                            <a:srgbClr val="0563C1"/>
                          </a:solidFill>
                          <a:effectLst/>
                          <a:latin typeface="等线" panose="02010600030101010101" pitchFamily="2" charset="-122"/>
                          <a:ea typeface="等线" panose="02010600030101010101" pitchFamily="2" charset="-122"/>
                          <a:hlinkClick r:id="rId21"/>
                        </a:rPr>
                        <a:t>399248</a:t>
                      </a:r>
                      <a:endParaRPr lang="zh-CN" altLang="en-US" sz="1200" b="0" i="0" u="sng" strike="noStrike">
                        <a:solidFill>
                          <a:srgbClr val="0563C1"/>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zh-CN" altLang="en-US" sz="1200" b="0" i="0" u="sng" strike="noStrike" dirty="0">
                          <a:solidFill>
                            <a:srgbClr val="0563C1"/>
                          </a:solidFill>
                          <a:effectLst/>
                          <a:latin typeface="等线" panose="02010600030101010101" pitchFamily="2" charset="-122"/>
                          <a:ea typeface="等线" panose="02010600030101010101" pitchFamily="2" charset="-122"/>
                        </a:rPr>
                        <a:t>文化传播指数</a:t>
                      </a:r>
                    </a:p>
                  </a:txBody>
                  <a:tcPr marL="9525" marR="9525" marT="9525" marB="0" anchor="ctr"/>
                </a:tc>
                <a:extLst>
                  <a:ext uri="{0D108BD9-81ED-4DB2-BD59-A6C34878D82A}">
                    <a16:rowId xmlns:a16="http://schemas.microsoft.com/office/drawing/2014/main" val="1808614063"/>
                  </a:ext>
                </a:extLst>
              </a:tr>
            </a:tbl>
          </a:graphicData>
        </a:graphic>
      </p:graphicFrame>
      <p:sp>
        <p:nvSpPr>
          <p:cNvPr id="6" name="文本框 5">
            <a:extLst>
              <a:ext uri="{FF2B5EF4-FFF2-40B4-BE49-F238E27FC236}">
                <a16:creationId xmlns:a16="http://schemas.microsoft.com/office/drawing/2014/main" id="{1C54AA8D-D7D8-0243-B3CA-5018EE24BC95}"/>
              </a:ext>
            </a:extLst>
          </p:cNvPr>
          <p:cNvSpPr txBox="1"/>
          <p:nvPr/>
        </p:nvSpPr>
        <p:spPr>
          <a:xfrm>
            <a:off x="3382392" y="239697"/>
            <a:ext cx="2379216" cy="400110"/>
          </a:xfrm>
          <a:prstGeom prst="rect">
            <a:avLst/>
          </a:prstGeom>
          <a:noFill/>
        </p:spPr>
        <p:txBody>
          <a:bodyPr wrap="square" rtlCol="0">
            <a:spAutoFit/>
          </a:bodyPr>
          <a:lstStyle/>
          <a:p>
            <a:r>
              <a:rPr kumimoji="1" lang="en-US" altLang="zh-CN" sz="2000" b="1" dirty="0"/>
              <a:t>Choosing</a:t>
            </a:r>
            <a:r>
              <a:rPr kumimoji="1" lang="zh-CN" altLang="en-US" b="1" dirty="0"/>
              <a:t> </a:t>
            </a:r>
            <a:r>
              <a:rPr kumimoji="1" lang="en-US" altLang="zh-CN" sz="2000" b="1" dirty="0"/>
              <a:t>indexes</a:t>
            </a:r>
            <a:endParaRPr kumimoji="1" lang="zh-CN" altLang="en-US" b="1" dirty="0"/>
          </a:p>
        </p:txBody>
      </p:sp>
    </p:spTree>
    <p:extLst>
      <p:ext uri="{BB962C8B-B14F-4D97-AF65-F5344CB8AC3E}">
        <p14:creationId xmlns:p14="http://schemas.microsoft.com/office/powerpoint/2010/main" val="53182266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EF46D3-F7B0-45AE-B00C-911CA3535C6B}"/>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97B93562-2DBE-4145-B0F8-CACE2E90BC0F}"/>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3CE08921-4B9C-4171-9BAD-6EBFC0886278}"/>
              </a:ext>
            </a:extLst>
          </p:cNvPr>
          <p:cNvSpPr/>
          <p:nvPr/>
        </p:nvSpPr>
        <p:spPr>
          <a:xfrm>
            <a:off x="1128428" y="676417"/>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7" name="Rectangle 6">
            <a:extLst>
              <a:ext uri="{FF2B5EF4-FFF2-40B4-BE49-F238E27FC236}">
                <a16:creationId xmlns:a16="http://schemas.microsoft.com/office/drawing/2014/main" id="{1B61C111-4BBB-40C1-B03B-301A79443110}"/>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6626AE54-F0B3-4E32-931C-114243FFFBFF}"/>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8B95A845-C6A8-46CB-A13B-68DBC0D58568}"/>
              </a:ext>
            </a:extLst>
          </p:cNvPr>
          <p:cNvSpPr/>
          <p:nvPr/>
        </p:nvSpPr>
        <p:spPr>
          <a:xfrm>
            <a:off x="3098178" y="676688"/>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1" name="Rectangle 10">
            <a:extLst>
              <a:ext uri="{FF2B5EF4-FFF2-40B4-BE49-F238E27FC236}">
                <a16:creationId xmlns:a16="http://schemas.microsoft.com/office/drawing/2014/main" id="{773A61CC-0A1E-48F2-80E1-17FB157AD815}"/>
              </a:ext>
            </a:extLst>
          </p:cNvPr>
          <p:cNvSpPr/>
          <p:nvPr/>
        </p:nvSpPr>
        <p:spPr>
          <a:xfrm>
            <a:off x="4572000" y="1843196"/>
            <a:ext cx="1772774" cy="72"/>
          </a:xfrm>
          <a:prstGeom prst="rect">
            <a:avLst/>
          </a:prstGeom>
        </p:spPr>
        <p:style>
          <a:lnRef idx="1">
            <a:schemeClr val="accent5">
              <a:tint val="40000"/>
              <a:alpha val="90000"/>
              <a:hueOff val="357263"/>
              <a:satOff val="-7784"/>
              <a:lumOff val="-1306"/>
              <a:alphaOff val="0"/>
            </a:schemeClr>
          </a:lnRef>
          <a:fillRef idx="1">
            <a:schemeClr val="accent5">
              <a:tint val="40000"/>
              <a:alpha val="90000"/>
              <a:hueOff val="357263"/>
              <a:satOff val="-7784"/>
              <a:lumOff val="-1306"/>
              <a:alphaOff val="0"/>
            </a:schemeClr>
          </a:fillRef>
          <a:effectRef idx="2">
            <a:schemeClr val="accent5">
              <a:tint val="40000"/>
              <a:alpha val="90000"/>
              <a:hueOff val="357263"/>
              <a:satOff val="-7784"/>
              <a:lumOff val="-1306"/>
              <a:alphaOff val="0"/>
            </a:schemeClr>
          </a:effectRef>
          <a:fontRef idx="minor">
            <a:schemeClr val="dk1">
              <a:hueOff val="0"/>
              <a:satOff val="0"/>
              <a:lumOff val="0"/>
              <a:alphaOff val="0"/>
            </a:schemeClr>
          </a:fontRef>
        </p:style>
      </p:sp>
      <p:sp>
        <p:nvSpPr>
          <p:cNvPr id="12" name="Arrow: Chevron 11">
            <a:extLst>
              <a:ext uri="{FF2B5EF4-FFF2-40B4-BE49-F238E27FC236}">
                <a16:creationId xmlns:a16="http://schemas.microsoft.com/office/drawing/2014/main" id="{875A6800-E0D6-4D12-A322-0984D05FC365}"/>
              </a:ext>
            </a:extLst>
          </p:cNvPr>
          <p:cNvSpPr/>
          <p:nvPr/>
        </p:nvSpPr>
        <p:spPr>
          <a:xfrm>
            <a:off x="6392048" y="1776938"/>
            <a:ext cx="90608" cy="170471"/>
          </a:xfrm>
          <a:prstGeom prst="chevron">
            <a:avLst>
              <a:gd name="adj" fmla="val 90000"/>
            </a:avLst>
          </a:prstGeom>
        </p:spPr>
        <p:style>
          <a:lnRef idx="1">
            <a:schemeClr val="accent5">
              <a:tint val="40000"/>
              <a:alpha val="90000"/>
              <a:hueOff val="416807"/>
              <a:satOff val="-9082"/>
              <a:lumOff val="-1524"/>
              <a:alphaOff val="0"/>
            </a:schemeClr>
          </a:lnRef>
          <a:fillRef idx="1">
            <a:schemeClr val="accent5">
              <a:tint val="40000"/>
              <a:alpha val="90000"/>
              <a:hueOff val="416807"/>
              <a:satOff val="-9082"/>
              <a:lumOff val="-1524"/>
              <a:alphaOff val="0"/>
            </a:schemeClr>
          </a:fillRef>
          <a:effectRef idx="2">
            <a:schemeClr val="accent5">
              <a:tint val="40000"/>
              <a:alpha val="90000"/>
              <a:hueOff val="416807"/>
              <a:satOff val="-9082"/>
              <a:lumOff val="-1524"/>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6346B616-A346-4146-80EC-F0FDFE32BB3B}"/>
              </a:ext>
            </a:extLst>
          </p:cNvPr>
          <p:cNvSpPr/>
          <p:nvPr/>
        </p:nvSpPr>
        <p:spPr>
          <a:xfrm>
            <a:off x="5208204" y="676417"/>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236349"/>
              <a:satOff val="15295"/>
              <a:lumOff val="-9935"/>
              <a:alphaOff val="0"/>
            </a:schemeClr>
          </a:lnRef>
          <a:fillRef idx="3">
            <a:schemeClr val="accent5">
              <a:hueOff val="236349"/>
              <a:satOff val="15295"/>
              <a:lumOff val="-9935"/>
              <a:alphaOff val="0"/>
            </a:schemeClr>
          </a:fillRef>
          <a:effectRef idx="3">
            <a:schemeClr val="accent5">
              <a:hueOff val="236349"/>
              <a:satOff val="15295"/>
              <a:lumOff val="-9935"/>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3</a:t>
            </a:r>
          </a:p>
        </p:txBody>
      </p:sp>
      <p:sp>
        <p:nvSpPr>
          <p:cNvPr id="14" name="Freeform: Shape 13">
            <a:extLst>
              <a:ext uri="{FF2B5EF4-FFF2-40B4-BE49-F238E27FC236}">
                <a16:creationId xmlns:a16="http://schemas.microsoft.com/office/drawing/2014/main" id="{AF02891A-5EDB-4797-9EEE-05F0FCA01F0C}"/>
              </a:ext>
            </a:extLst>
          </p:cNvPr>
          <p:cNvSpPr/>
          <p:nvPr/>
        </p:nvSpPr>
        <p:spPr>
          <a:xfrm>
            <a:off x="4739429" y="1676608"/>
            <a:ext cx="1772774" cy="261810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476351"/>
              <a:satOff val="-10379"/>
              <a:lumOff val="-1742"/>
              <a:alphaOff val="0"/>
            </a:schemeClr>
          </a:lnRef>
          <a:fillRef idx="1">
            <a:schemeClr val="accent5">
              <a:tint val="40000"/>
              <a:alpha val="90000"/>
              <a:hueOff val="476351"/>
              <a:satOff val="-10379"/>
              <a:lumOff val="-1742"/>
              <a:alphaOff val="0"/>
            </a:schemeClr>
          </a:fillRef>
          <a:effectRef idx="2">
            <a:schemeClr val="accent5">
              <a:tint val="40000"/>
              <a:alpha val="90000"/>
              <a:hueOff val="476351"/>
              <a:satOff val="-10379"/>
              <a:lumOff val="-1742"/>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dirty="0">
                <a:solidFill>
                  <a:srgbClr val="000000">
                    <a:hueOff val="0"/>
                    <a:satOff val="0"/>
                    <a:lumOff val="0"/>
                    <a:alphaOff val="0"/>
                  </a:srgbClr>
                </a:solidFill>
                <a:latin typeface="Arial"/>
                <a:ea typeface="微软雅黑"/>
                <a:cs typeface="+mn-cs"/>
              </a:rPr>
              <a:t>STAGE 3</a:t>
            </a:r>
          </a:p>
          <a:p>
            <a:pPr marL="57150" lvl="1" indent="-57150" algn="l" defTabSz="488950">
              <a:spcBef>
                <a:spcPct val="0"/>
              </a:spcBef>
              <a:spcAft>
                <a:spcPct val="15000"/>
              </a:spcAft>
              <a:buChar char="•"/>
            </a:pPr>
            <a:r>
              <a:rPr lang="en-US" sz="1100" kern="1200" dirty="0"/>
              <a:t>Training Random Forest</a:t>
            </a:r>
          </a:p>
          <a:p>
            <a:pPr marL="57150" lvl="1" indent="-57150" algn="l" defTabSz="488950">
              <a:spcBef>
                <a:spcPct val="0"/>
              </a:spcBef>
              <a:spcAft>
                <a:spcPct val="15000"/>
              </a:spcAft>
              <a:buChar char="•"/>
            </a:pPr>
            <a:r>
              <a:rPr lang="en-US" sz="1100" kern="1200" dirty="0"/>
              <a:t>Changing parameters and data frequency</a:t>
            </a:r>
          </a:p>
          <a:p>
            <a:pPr marL="57150" lvl="1" indent="-57150" algn="l" defTabSz="488950">
              <a:spcBef>
                <a:spcPct val="0"/>
              </a:spcBef>
              <a:spcAft>
                <a:spcPct val="15000"/>
              </a:spcAft>
              <a:buChar char="•"/>
            </a:pPr>
            <a:r>
              <a:rPr lang="en-US" sz="1100" dirty="0"/>
              <a:t>Making Strategy</a:t>
            </a:r>
            <a:endParaRPr lang="en-US" sz="1100" kern="1200" dirty="0"/>
          </a:p>
          <a:p>
            <a:pPr marL="57150" lvl="1" indent="-57150" algn="l" defTabSz="488950">
              <a:spcBef>
                <a:spcPct val="0"/>
              </a:spcBef>
              <a:spcAft>
                <a:spcPct val="15000"/>
              </a:spcAft>
              <a:buChar char="•"/>
            </a:pPr>
            <a:endParaRPr lang="en-US" sz="1100" kern="1200" dirty="0"/>
          </a:p>
        </p:txBody>
      </p:sp>
      <p:sp>
        <p:nvSpPr>
          <p:cNvPr id="15" name="Rectangle 14">
            <a:extLst>
              <a:ext uri="{FF2B5EF4-FFF2-40B4-BE49-F238E27FC236}">
                <a16:creationId xmlns:a16="http://schemas.microsoft.com/office/drawing/2014/main" id="{155AE11D-0956-425C-A417-BDC464D5125E}"/>
              </a:ext>
            </a:extLst>
          </p:cNvPr>
          <p:cNvSpPr/>
          <p:nvPr/>
        </p:nvSpPr>
        <p:spPr>
          <a:xfrm>
            <a:off x="6541749" y="1843196"/>
            <a:ext cx="886387" cy="72"/>
          </a:xfrm>
          <a:prstGeom prst="rect">
            <a:avLst/>
          </a:prstGeom>
        </p:spPr>
        <p:style>
          <a:lnRef idx="1">
            <a:schemeClr val="accent5">
              <a:tint val="40000"/>
              <a:alpha val="90000"/>
              <a:hueOff val="535894"/>
              <a:satOff val="-11676"/>
              <a:lumOff val="-1960"/>
              <a:alphaOff val="0"/>
            </a:schemeClr>
          </a:lnRef>
          <a:fillRef idx="1">
            <a:schemeClr val="accent5">
              <a:tint val="40000"/>
              <a:alpha val="90000"/>
              <a:hueOff val="535894"/>
              <a:satOff val="-11676"/>
              <a:lumOff val="-1960"/>
              <a:alphaOff val="0"/>
            </a:schemeClr>
          </a:fillRef>
          <a:effectRef idx="2">
            <a:schemeClr val="accent5">
              <a:tint val="40000"/>
              <a:alpha val="90000"/>
              <a:hueOff val="535894"/>
              <a:satOff val="-11676"/>
              <a:lumOff val="-1960"/>
              <a:alphaOff val="0"/>
            </a:schemeClr>
          </a:effectRef>
          <a:fontRef idx="minor">
            <a:schemeClr val="dk1">
              <a:hueOff val="0"/>
              <a:satOff val="0"/>
              <a:lumOff val="0"/>
              <a:alphaOff val="0"/>
            </a:schemeClr>
          </a:fontRef>
        </p:style>
      </p:sp>
      <p:sp>
        <p:nvSpPr>
          <p:cNvPr id="16" name="Freeform: Shape 5">
            <a:extLst>
              <a:ext uri="{FF2B5EF4-FFF2-40B4-BE49-F238E27FC236}">
                <a16:creationId xmlns:a16="http://schemas.microsoft.com/office/drawing/2014/main" id="{3EEC4294-5B9E-154E-A628-1274D84CE8FB}"/>
              </a:ext>
            </a:extLst>
          </p:cNvPr>
          <p:cNvSpPr/>
          <p:nvPr/>
        </p:nvSpPr>
        <p:spPr>
          <a:xfrm>
            <a:off x="632499" y="1676608"/>
            <a:ext cx="1831867"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defTabSz="488950">
              <a:spcBef>
                <a:spcPct val="0"/>
              </a:spcBef>
              <a:spcAft>
                <a:spcPct val="35000"/>
              </a:spcAft>
            </a:pPr>
            <a:r>
              <a:rPr lang="en-US" altLang="zh-CN" sz="1100" b="1" dirty="0">
                <a:solidFill>
                  <a:srgbClr val="000000">
                    <a:hueOff val="0"/>
                    <a:satOff val="0"/>
                    <a:lumOff val="0"/>
                    <a:alphaOff val="0"/>
                  </a:srgbClr>
                </a:solidFill>
              </a:rPr>
              <a:t>STAGE 1</a:t>
            </a:r>
          </a:p>
          <a:p>
            <a:pPr defTabSz="488950">
              <a:spcBef>
                <a:spcPct val="0"/>
              </a:spcBef>
              <a:spcAft>
                <a:spcPct val="35000"/>
              </a:spcAft>
            </a:pPr>
            <a:endParaRPr lang="en-US" sz="1100" b="1" kern="1200" dirty="0">
              <a:solidFill>
                <a:srgbClr val="000000">
                  <a:hueOff val="0"/>
                  <a:satOff val="0"/>
                  <a:lumOff val="0"/>
                  <a:alphaOff val="0"/>
                </a:srgbClr>
              </a:solidFill>
            </a:endParaRPr>
          </a:p>
          <a:p>
            <a:pPr defTabSz="488950">
              <a:spcBef>
                <a:spcPct val="0"/>
              </a:spcBef>
              <a:spcAft>
                <a:spcPct val="35000"/>
              </a:spcAft>
            </a:pPr>
            <a:endParaRPr lang="en-US" sz="1100" b="1" kern="1200" dirty="0"/>
          </a:p>
          <a:p>
            <a:pPr marL="0" lvl="0" indent="0" algn="l" defTabSz="488950">
              <a:spcBef>
                <a:spcPct val="0"/>
              </a:spcBef>
              <a:spcAft>
                <a:spcPct val="35000"/>
              </a:spcAft>
              <a:buNone/>
            </a:pPr>
            <a:r>
              <a:rPr lang="en-US" sz="1000" b="1" kern="1200" dirty="0"/>
              <a:t>The</a:t>
            </a:r>
            <a:r>
              <a:rPr lang="zh-CN" altLang="en-US" sz="1000" b="1" kern="1200" dirty="0"/>
              <a:t> </a:t>
            </a:r>
            <a:r>
              <a:rPr lang="en-US" sz="1000" b="1" kern="1200" dirty="0"/>
              <a:t>STAGE 1</a:t>
            </a:r>
            <a:r>
              <a:rPr lang="zh-CN" altLang="en-US" sz="1000" b="1" kern="1200" dirty="0"/>
              <a:t> </a:t>
            </a:r>
            <a:r>
              <a:rPr lang="en-US" altLang="zh-CN" sz="1000" b="1" dirty="0"/>
              <a:t>&amp; 2 in</a:t>
            </a:r>
            <a:r>
              <a:rPr lang="zh-CN" altLang="en-US" sz="1000" b="1" dirty="0"/>
              <a:t> </a:t>
            </a:r>
            <a:r>
              <a:rPr lang="en-US" altLang="zh-CN" sz="1000" b="1" dirty="0"/>
              <a:t>LSTM</a:t>
            </a:r>
            <a:endParaRPr lang="en-US" sz="1100" b="1" kern="1200" dirty="0"/>
          </a:p>
          <a:p>
            <a:pPr marL="57150" lvl="1" indent="-57150" algn="l" defTabSz="488950">
              <a:spcBef>
                <a:spcPct val="0"/>
              </a:spcBef>
              <a:spcAft>
                <a:spcPct val="15000"/>
              </a:spcAft>
              <a:buChar char="•"/>
            </a:pPr>
            <a:r>
              <a:rPr lang="en-US" sz="1100" kern="1200" dirty="0"/>
              <a:t>Raw Data</a:t>
            </a:r>
          </a:p>
          <a:p>
            <a:pPr marL="57150" lvl="1" indent="-57150" algn="l" defTabSz="488950">
              <a:spcBef>
                <a:spcPct val="0"/>
              </a:spcBef>
              <a:spcAft>
                <a:spcPct val="15000"/>
              </a:spcAft>
              <a:buChar char="•"/>
            </a:pPr>
            <a:r>
              <a:rPr lang="en-US" altLang="zh-CN" sz="1100" dirty="0"/>
              <a:t>Feature Creation</a:t>
            </a:r>
          </a:p>
        </p:txBody>
      </p:sp>
      <p:sp>
        <p:nvSpPr>
          <p:cNvPr id="21" name="矩形 20">
            <a:extLst>
              <a:ext uri="{FF2B5EF4-FFF2-40B4-BE49-F238E27FC236}">
                <a16:creationId xmlns:a16="http://schemas.microsoft.com/office/drawing/2014/main" id="{09914669-22E0-174F-A450-097860A247E6}"/>
              </a:ext>
            </a:extLst>
          </p:cNvPr>
          <p:cNvSpPr/>
          <p:nvPr/>
        </p:nvSpPr>
        <p:spPr>
          <a:xfrm>
            <a:off x="6651413" y="2571749"/>
            <a:ext cx="2185948" cy="1669837"/>
          </a:xfrm>
          <a:prstGeom prst="rect">
            <a:avLst/>
          </a:prstGeom>
          <a:solidFill>
            <a:schemeClr val="accent4">
              <a:lumMod val="40000"/>
              <a:lumOff val="60000"/>
            </a:schemeClr>
          </a:solidFill>
          <a:ln>
            <a:solidFill>
              <a:srgbClr val="D9F1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kumimoji="1" lang="en-US" altLang="zh-CN" sz="1400" b="1" dirty="0">
              <a:solidFill>
                <a:schemeClr val="tx1"/>
              </a:solidFill>
            </a:endParaRPr>
          </a:p>
          <a:p>
            <a:pPr>
              <a:lnSpc>
                <a:spcPct val="150000"/>
              </a:lnSpc>
            </a:pPr>
            <a:r>
              <a:rPr kumimoji="1" lang="en-US" altLang="zh-CN" sz="1400" b="1" dirty="0">
                <a:solidFill>
                  <a:schemeClr val="tx1"/>
                </a:solidFill>
              </a:rPr>
              <a:t>Parameters</a:t>
            </a:r>
            <a:r>
              <a:rPr kumimoji="1" lang="zh-CN" altLang="en-US" sz="1400" b="1" dirty="0">
                <a:solidFill>
                  <a:schemeClr val="tx1"/>
                </a:solidFill>
              </a:rPr>
              <a:t> </a:t>
            </a:r>
            <a:r>
              <a:rPr kumimoji="1" lang="en-US" altLang="zh-CN" sz="1400" b="1" dirty="0">
                <a:solidFill>
                  <a:schemeClr val="tx1"/>
                </a:solidFill>
              </a:rPr>
              <a:t>in</a:t>
            </a:r>
            <a:r>
              <a:rPr kumimoji="1" lang="zh-CN" altLang="en-US" sz="1400" b="1" dirty="0">
                <a:solidFill>
                  <a:schemeClr val="tx1"/>
                </a:solidFill>
              </a:rPr>
              <a:t> </a:t>
            </a:r>
            <a:r>
              <a:rPr kumimoji="1" lang="en-US" altLang="zh-CN" sz="1400" b="1" dirty="0">
                <a:solidFill>
                  <a:schemeClr val="tx1"/>
                </a:solidFill>
              </a:rPr>
              <a:t>RF:</a:t>
            </a:r>
          </a:p>
          <a:p>
            <a:pPr>
              <a:lnSpc>
                <a:spcPct val="150000"/>
              </a:lnSpc>
            </a:pPr>
            <a:r>
              <a:rPr kumimoji="1" lang="en-US" altLang="zh-CN" sz="1400" dirty="0">
                <a:solidFill>
                  <a:schemeClr val="tx1"/>
                </a:solidFill>
              </a:rPr>
              <a:t>Trees number = 5</a:t>
            </a:r>
          </a:p>
          <a:p>
            <a:pPr>
              <a:lnSpc>
                <a:spcPct val="150000"/>
              </a:lnSpc>
            </a:pPr>
            <a:r>
              <a:rPr kumimoji="1" lang="en-US" altLang="zh-CN" sz="1400" dirty="0">
                <a:solidFill>
                  <a:schemeClr val="tx1"/>
                </a:solidFill>
              </a:rPr>
              <a:t>Input features: after Lasso selection</a:t>
            </a:r>
          </a:p>
          <a:p>
            <a:pPr>
              <a:lnSpc>
                <a:spcPct val="150000"/>
              </a:lnSpc>
            </a:pPr>
            <a:endParaRPr kumimoji="1" lang="zh-CN" altLang="en-US" sz="1400" dirty="0">
              <a:solidFill>
                <a:schemeClr val="tx1"/>
              </a:solidFill>
            </a:endParaRPr>
          </a:p>
        </p:txBody>
      </p:sp>
      <p:sp>
        <p:nvSpPr>
          <p:cNvPr id="23" name="Freeform: Shape 9">
            <a:extLst>
              <a:ext uri="{FF2B5EF4-FFF2-40B4-BE49-F238E27FC236}">
                <a16:creationId xmlns:a16="http://schemas.microsoft.com/office/drawing/2014/main" id="{9A27AF4D-FF13-364D-B707-8231F0A44682}"/>
              </a:ext>
            </a:extLst>
          </p:cNvPr>
          <p:cNvSpPr/>
          <p:nvPr/>
        </p:nvSpPr>
        <p:spPr>
          <a:xfrm>
            <a:off x="2602248" y="1677266"/>
            <a:ext cx="2029159"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dirty="0">
                <a:solidFill>
                  <a:srgbClr val="000000">
                    <a:hueOff val="0"/>
                    <a:satOff val="0"/>
                    <a:lumOff val="0"/>
                    <a:alphaOff val="0"/>
                  </a:srgbClr>
                </a:solidFill>
                <a:latin typeface="Arial"/>
                <a:ea typeface="微软雅黑"/>
                <a:cs typeface="+mn-cs"/>
              </a:rPr>
              <a:t>STAGE 2</a:t>
            </a:r>
          </a:p>
          <a:p>
            <a:pPr marL="57150" lvl="1" indent="-57150" defTabSz="488950">
              <a:spcBef>
                <a:spcPct val="0"/>
              </a:spcBef>
              <a:spcAft>
                <a:spcPct val="15000"/>
              </a:spcAft>
              <a:buChar char="•"/>
            </a:pPr>
            <a:r>
              <a:rPr lang="en-US" altLang="zh-CN" sz="1100" dirty="0"/>
              <a:t>Feature Choosing</a:t>
            </a:r>
          </a:p>
          <a:p>
            <a:pPr marL="114300" lvl="2" indent="-57150" defTabSz="488950">
              <a:spcBef>
                <a:spcPct val="0"/>
              </a:spcBef>
              <a:spcAft>
                <a:spcPct val="15000"/>
              </a:spcAft>
              <a:buChar char="•"/>
            </a:pPr>
            <a:r>
              <a:rPr lang="en-US" altLang="zh-CN" sz="1100" dirty="0"/>
              <a:t>Use Lasso regression</a:t>
            </a:r>
          </a:p>
          <a:p>
            <a:pPr marL="114300" lvl="2" indent="-57150" defTabSz="488950">
              <a:spcBef>
                <a:spcPct val="0"/>
              </a:spcBef>
              <a:spcAft>
                <a:spcPct val="15000"/>
              </a:spcAft>
              <a:buChar char="•"/>
            </a:pPr>
            <a:r>
              <a:rPr lang="en-US" altLang="zh-CN" sz="1100" dirty="0"/>
              <a:t>Delete</a:t>
            </a:r>
            <a:r>
              <a:rPr lang="zh-CN" altLang="en-US" sz="1100" dirty="0"/>
              <a:t> </a:t>
            </a:r>
            <a:r>
              <a:rPr lang="en-US" altLang="zh-CN" sz="1100" dirty="0"/>
              <a:t>5</a:t>
            </a:r>
            <a:r>
              <a:rPr lang="zh-CN" altLang="en-US" sz="1100" dirty="0"/>
              <a:t> </a:t>
            </a:r>
            <a:r>
              <a:rPr lang="en-US" altLang="zh-CN" sz="1100" dirty="0"/>
              <a:t>features</a:t>
            </a:r>
            <a:r>
              <a:rPr lang="zh-CN" altLang="en-US" sz="1100" dirty="0"/>
              <a:t> </a:t>
            </a:r>
            <a:r>
              <a:rPr lang="en-US" altLang="zh-CN" sz="1100" dirty="0"/>
              <a:t>and</a:t>
            </a:r>
            <a:r>
              <a:rPr lang="zh-CN" altLang="en-US" sz="1100" dirty="0"/>
              <a:t> </a:t>
            </a:r>
            <a:r>
              <a:rPr lang="en-US" altLang="zh-CN" sz="1100" dirty="0"/>
              <a:t>leave</a:t>
            </a:r>
            <a:r>
              <a:rPr lang="zh-CN" altLang="en-US" sz="1100" dirty="0"/>
              <a:t> </a:t>
            </a:r>
            <a:r>
              <a:rPr lang="en-US" altLang="zh-CN" sz="1100" dirty="0"/>
              <a:t>14</a:t>
            </a:r>
            <a:r>
              <a:rPr lang="zh-CN" altLang="en-US" sz="1100" dirty="0"/>
              <a:t> </a:t>
            </a:r>
            <a:r>
              <a:rPr lang="en-US" altLang="zh-CN" sz="1100" dirty="0"/>
              <a:t>features</a:t>
            </a:r>
          </a:p>
          <a:p>
            <a:pPr marL="57150" lvl="1" indent="-57150" defTabSz="488950">
              <a:spcBef>
                <a:spcPct val="0"/>
              </a:spcBef>
              <a:spcAft>
                <a:spcPct val="15000"/>
              </a:spcAft>
              <a:buChar char="•"/>
            </a:pPr>
            <a:r>
              <a:rPr lang="en-US" altLang="zh-CN" sz="1100" dirty="0"/>
              <a:t>Index Choosing</a:t>
            </a:r>
          </a:p>
          <a:p>
            <a:pPr marL="114300" lvl="2" indent="-57150" defTabSz="488950">
              <a:spcBef>
                <a:spcPct val="0"/>
              </a:spcBef>
              <a:spcAft>
                <a:spcPct val="15000"/>
              </a:spcAft>
              <a:buChar char="•"/>
            </a:pPr>
            <a:r>
              <a:rPr lang="en-US" altLang="zh-CN" sz="1100" dirty="0"/>
              <a:t>Twenty indexes</a:t>
            </a:r>
          </a:p>
          <a:p>
            <a:pPr marL="57150" lvl="1" indent="-57150" defTabSz="488950">
              <a:spcBef>
                <a:spcPct val="0"/>
              </a:spcBef>
              <a:spcAft>
                <a:spcPct val="15000"/>
              </a:spcAft>
              <a:buChar char="•"/>
            </a:pPr>
            <a:r>
              <a:rPr lang="en-US" altLang="zh-CN" sz="1100" dirty="0"/>
              <a:t>Train set: before 26/03/2019, 55 days</a:t>
            </a:r>
          </a:p>
          <a:p>
            <a:pPr marL="57150" lvl="1" indent="-57150" defTabSz="488950">
              <a:spcBef>
                <a:spcPct val="0"/>
              </a:spcBef>
              <a:spcAft>
                <a:spcPct val="15000"/>
              </a:spcAft>
              <a:buChar char="•"/>
            </a:pPr>
            <a:r>
              <a:rPr lang="en-US" altLang="zh-CN" sz="1100" dirty="0"/>
              <a:t>Test set: 27,28,29/03/2019, 3 days</a:t>
            </a:r>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1" indent="-57150" defTabSz="488950">
              <a:spcBef>
                <a:spcPct val="0"/>
              </a:spcBef>
              <a:spcAft>
                <a:spcPct val="15000"/>
              </a:spcAft>
              <a:buChar char="•"/>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2" defTabSz="488950">
              <a:spcBef>
                <a:spcPct val="0"/>
              </a:spcBef>
              <a:spcAft>
                <a:spcPct val="15000"/>
              </a:spcAft>
            </a:pPr>
            <a:endParaRPr lang="en-US" altLang="zh-CN" sz="1100" dirty="0"/>
          </a:p>
          <a:p>
            <a:pPr marL="57150" lvl="2" defTabSz="488950">
              <a:spcBef>
                <a:spcPct val="0"/>
              </a:spcBef>
              <a:spcAft>
                <a:spcPct val="15000"/>
              </a:spcAft>
            </a:pPr>
            <a:r>
              <a:rPr lang="en-US" altLang="zh-CN" sz="1100" dirty="0"/>
              <a:t>Feature Choosing</a:t>
            </a:r>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sz="1100" b="1" kern="1200" dirty="0">
              <a:solidFill>
                <a:srgbClr val="000000">
                  <a:hueOff val="0"/>
                  <a:satOff val="0"/>
                  <a:lumOff val="0"/>
                  <a:alphaOff val="0"/>
                </a:srgbClr>
              </a:solidFill>
              <a:latin typeface="Arial"/>
              <a:ea typeface="微软雅黑"/>
              <a:cs typeface="+mn-cs"/>
            </a:endParaRPr>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p:txBody>
      </p:sp>
    </p:spTree>
    <p:extLst>
      <p:ext uri="{BB962C8B-B14F-4D97-AF65-F5344CB8AC3E}">
        <p14:creationId xmlns:p14="http://schemas.microsoft.com/office/powerpoint/2010/main" val="275386883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F1DF3B-37E0-624D-B96F-ED03605EC83E}"/>
              </a:ext>
            </a:extLst>
          </p:cNvPr>
          <p:cNvSpPr txBox="1"/>
          <p:nvPr/>
        </p:nvSpPr>
        <p:spPr>
          <a:xfrm>
            <a:off x="3400147" y="440582"/>
            <a:ext cx="2343705" cy="400110"/>
          </a:xfrm>
          <a:prstGeom prst="rect">
            <a:avLst/>
          </a:prstGeom>
          <a:noFill/>
        </p:spPr>
        <p:txBody>
          <a:bodyPr wrap="square" rtlCol="0">
            <a:spAutoFit/>
          </a:bodyPr>
          <a:lstStyle/>
          <a:p>
            <a:pPr algn="ctr"/>
            <a:r>
              <a:rPr kumimoji="1" lang="en-US" altLang="zh-CN" sz="2000" b="1" dirty="0"/>
              <a:t>Trading Strategy</a:t>
            </a:r>
            <a:endParaRPr kumimoji="1" lang="zh-CN" altLang="en-US" sz="2000" b="1" dirty="0"/>
          </a:p>
        </p:txBody>
      </p:sp>
      <p:graphicFrame>
        <p:nvGraphicFramePr>
          <p:cNvPr id="9" name="图示 8">
            <a:extLst>
              <a:ext uri="{FF2B5EF4-FFF2-40B4-BE49-F238E27FC236}">
                <a16:creationId xmlns:a16="http://schemas.microsoft.com/office/drawing/2014/main" id="{BC42B486-85D1-2A48-9911-1F7ED200F7D3}"/>
              </a:ext>
            </a:extLst>
          </p:cNvPr>
          <p:cNvGraphicFramePr/>
          <p:nvPr/>
        </p:nvGraphicFramePr>
        <p:xfrm>
          <a:off x="688489" y="1005399"/>
          <a:ext cx="8175811" cy="2447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13">
            <a:extLst>
              <a:ext uri="{FF2B5EF4-FFF2-40B4-BE49-F238E27FC236}">
                <a16:creationId xmlns:a16="http://schemas.microsoft.com/office/drawing/2014/main" id="{AD14D779-0B78-5540-BF04-D75F6F00950F}"/>
              </a:ext>
            </a:extLst>
          </p:cNvPr>
          <p:cNvSpPr/>
          <p:nvPr/>
        </p:nvSpPr>
        <p:spPr>
          <a:xfrm>
            <a:off x="3159894" y="3418363"/>
            <a:ext cx="3024757" cy="1200329"/>
          </a:xfrm>
          <a:prstGeom prst="rect">
            <a:avLst/>
          </a:prstGeom>
          <a:noFill/>
          <a:ln w="285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sp>
        <p:nvSpPr>
          <p:cNvPr id="15" name="文本框 14">
            <a:extLst>
              <a:ext uri="{FF2B5EF4-FFF2-40B4-BE49-F238E27FC236}">
                <a16:creationId xmlns:a16="http://schemas.microsoft.com/office/drawing/2014/main" id="{17E03A63-501D-B44B-87C2-2E93AB03DF66}"/>
              </a:ext>
            </a:extLst>
          </p:cNvPr>
          <p:cNvSpPr txBox="1"/>
          <p:nvPr/>
        </p:nvSpPr>
        <p:spPr>
          <a:xfrm>
            <a:off x="3345627" y="3513106"/>
            <a:ext cx="2653290" cy="1200329"/>
          </a:xfrm>
          <a:prstGeom prst="rect">
            <a:avLst/>
          </a:prstGeom>
          <a:noFill/>
        </p:spPr>
        <p:txBody>
          <a:bodyPr wrap="none" rtlCol="0">
            <a:spAutoFit/>
          </a:bodyPr>
          <a:lstStyle/>
          <a:p>
            <a:pPr algn="ctr"/>
            <a:r>
              <a:rPr kumimoji="1" lang="en-US" altLang="zh-CN" b="1" dirty="0"/>
              <a:t>Other detail:</a:t>
            </a:r>
          </a:p>
          <a:p>
            <a:pPr marL="285750" indent="-285750">
              <a:buFont typeface="Arial" panose="020B0604020202020204" pitchFamily="34" charset="0"/>
              <a:buChar char="•"/>
            </a:pPr>
            <a:r>
              <a:rPr kumimoji="1" lang="en-US" altLang="zh-CN" dirty="0"/>
              <a:t>Allow short or not</a:t>
            </a:r>
          </a:p>
          <a:p>
            <a:pPr marL="285750" indent="-285750">
              <a:buFont typeface="Arial" panose="020B0604020202020204" pitchFamily="34" charset="0"/>
              <a:buChar char="•"/>
            </a:pPr>
            <a:r>
              <a:rPr kumimoji="1" lang="en-US" altLang="zh-CN" dirty="0"/>
              <a:t>How to calculate cost</a:t>
            </a:r>
            <a:endParaRPr kumimoji="1" lang="zh-CN" altLang="en-US" dirty="0"/>
          </a:p>
          <a:p>
            <a:endParaRPr kumimoji="1" lang="zh-CN" altLang="en-US" dirty="0"/>
          </a:p>
        </p:txBody>
      </p:sp>
    </p:spTree>
    <p:extLst>
      <p:ext uri="{BB962C8B-B14F-4D97-AF65-F5344CB8AC3E}">
        <p14:creationId xmlns:p14="http://schemas.microsoft.com/office/powerpoint/2010/main" val="193897174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F1DF3B-37E0-624D-B96F-ED03605EC83E}"/>
              </a:ext>
            </a:extLst>
          </p:cNvPr>
          <p:cNvSpPr txBox="1"/>
          <p:nvPr/>
        </p:nvSpPr>
        <p:spPr>
          <a:xfrm>
            <a:off x="417249" y="248575"/>
            <a:ext cx="2343705" cy="369332"/>
          </a:xfrm>
          <a:prstGeom prst="rect">
            <a:avLst/>
          </a:prstGeom>
          <a:noFill/>
        </p:spPr>
        <p:txBody>
          <a:bodyPr wrap="square" rtlCol="0">
            <a:spAutoFit/>
          </a:bodyPr>
          <a:lstStyle/>
          <a:p>
            <a:r>
              <a:rPr kumimoji="1" lang="en-US" altLang="zh-CN" b="1" dirty="0"/>
              <a:t>Our Answer</a:t>
            </a:r>
            <a:endParaRPr kumimoji="1" lang="zh-CN" altLang="en-US" b="1" dirty="0"/>
          </a:p>
        </p:txBody>
      </p:sp>
      <mc:AlternateContent xmlns:mc="http://schemas.openxmlformats.org/markup-compatibility/2006" xmlns:a14="http://schemas.microsoft.com/office/drawing/2010/main">
        <mc:Choice Requires="a14">
          <p:graphicFrame>
            <p:nvGraphicFramePr>
              <p:cNvPr id="6" name="图示 5">
                <a:extLst>
                  <a:ext uri="{FF2B5EF4-FFF2-40B4-BE49-F238E27FC236}">
                    <a16:creationId xmlns:a16="http://schemas.microsoft.com/office/drawing/2014/main" id="{FCCEE340-780D-224A-B11E-A744690844BC}"/>
                  </a:ext>
                </a:extLst>
              </p:cNvPr>
              <p:cNvGraphicFramePr/>
              <p:nvPr>
                <p:extLst>
                  <p:ext uri="{D42A27DB-BD31-4B8C-83A1-F6EECF244321}">
                    <p14:modId xmlns:p14="http://schemas.microsoft.com/office/powerpoint/2010/main" val="3190863371"/>
                  </p:ext>
                </p:extLst>
              </p:nvPr>
            </p:nvGraphicFramePr>
            <p:xfrm>
              <a:off x="1489438" y="817312"/>
              <a:ext cx="6481978" cy="37977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6" name="图示 5">
                <a:extLst>
                  <a:ext uri="{FF2B5EF4-FFF2-40B4-BE49-F238E27FC236}">
                    <a16:creationId xmlns:a16="http://schemas.microsoft.com/office/drawing/2014/main" id="{FCCEE340-780D-224A-B11E-A744690844BC}"/>
                  </a:ext>
                </a:extLst>
              </p:cNvPr>
              <p:cNvGraphicFramePr/>
              <p:nvPr>
                <p:extLst>
                  <p:ext uri="{D42A27DB-BD31-4B8C-83A1-F6EECF244321}">
                    <p14:modId xmlns:p14="http://schemas.microsoft.com/office/powerpoint/2010/main" val="3190863371"/>
                  </p:ext>
                </p:extLst>
              </p:nvPr>
            </p:nvGraphicFramePr>
            <p:xfrm>
              <a:off x="1489438" y="817312"/>
              <a:ext cx="6481978" cy="37977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421401254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F1DF3B-37E0-624D-B96F-ED03605EC83E}"/>
              </a:ext>
            </a:extLst>
          </p:cNvPr>
          <p:cNvSpPr txBox="1"/>
          <p:nvPr/>
        </p:nvSpPr>
        <p:spPr>
          <a:xfrm>
            <a:off x="417249" y="248575"/>
            <a:ext cx="2343705" cy="369332"/>
          </a:xfrm>
          <a:prstGeom prst="rect">
            <a:avLst/>
          </a:prstGeom>
          <a:noFill/>
        </p:spPr>
        <p:txBody>
          <a:bodyPr wrap="square" rtlCol="0">
            <a:spAutoFit/>
          </a:bodyPr>
          <a:lstStyle/>
          <a:p>
            <a:r>
              <a:rPr kumimoji="1" lang="en-US" altLang="zh-CN" b="1" dirty="0"/>
              <a:t>Trading Strategy</a:t>
            </a:r>
            <a:endParaRPr kumimoji="1" lang="zh-CN" altLang="en-US" b="1" dirty="0"/>
          </a:p>
        </p:txBody>
      </p:sp>
      <p:sp>
        <p:nvSpPr>
          <p:cNvPr id="7" name="文本框 6">
            <a:extLst>
              <a:ext uri="{FF2B5EF4-FFF2-40B4-BE49-F238E27FC236}">
                <a16:creationId xmlns:a16="http://schemas.microsoft.com/office/drawing/2014/main" id="{085FB0C0-3A50-E040-A155-1419A2457E3E}"/>
              </a:ext>
            </a:extLst>
          </p:cNvPr>
          <p:cNvSpPr txBox="1"/>
          <p:nvPr/>
        </p:nvSpPr>
        <p:spPr>
          <a:xfrm>
            <a:off x="1372825" y="1841202"/>
            <a:ext cx="516367" cy="307777"/>
          </a:xfrm>
          <a:prstGeom prst="rect">
            <a:avLst/>
          </a:prstGeom>
          <a:noFill/>
        </p:spPr>
        <p:txBody>
          <a:bodyPr wrap="square" rtlCol="0">
            <a:spAutoFit/>
          </a:bodyPr>
          <a:lstStyle/>
          <a:p>
            <a:r>
              <a:rPr kumimoji="1" lang="en-US" altLang="zh-CN" sz="1400" dirty="0"/>
              <a:t>0s</a:t>
            </a:r>
            <a:endParaRPr kumimoji="1" lang="zh-CN" altLang="en-US" sz="1400" dirty="0"/>
          </a:p>
        </p:txBody>
      </p:sp>
      <p:sp>
        <p:nvSpPr>
          <p:cNvPr id="10" name="圆角矩形 9">
            <a:extLst>
              <a:ext uri="{FF2B5EF4-FFF2-40B4-BE49-F238E27FC236}">
                <a16:creationId xmlns:a16="http://schemas.microsoft.com/office/drawing/2014/main" id="{D2DD4561-45EB-6C40-B79D-306F7E5497E2}"/>
              </a:ext>
            </a:extLst>
          </p:cNvPr>
          <p:cNvSpPr/>
          <p:nvPr/>
        </p:nvSpPr>
        <p:spPr>
          <a:xfrm>
            <a:off x="599608" y="988055"/>
            <a:ext cx="8221663" cy="1184990"/>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386A759E-7000-B54E-937F-C5F813F38089}"/>
              </a:ext>
            </a:extLst>
          </p:cNvPr>
          <p:cNvSpPr txBox="1"/>
          <p:nvPr/>
        </p:nvSpPr>
        <p:spPr>
          <a:xfrm>
            <a:off x="599608" y="639421"/>
            <a:ext cx="5220274" cy="338554"/>
          </a:xfrm>
          <a:prstGeom prst="rect">
            <a:avLst/>
          </a:prstGeom>
          <a:noFill/>
        </p:spPr>
        <p:txBody>
          <a:bodyPr wrap="square" rtlCol="0">
            <a:spAutoFit/>
          </a:bodyPr>
          <a:lstStyle/>
          <a:p>
            <a:r>
              <a:rPr kumimoji="1" lang="en-US" altLang="zh-CN" sz="1600" b="1" dirty="0"/>
              <a:t>One Strategy: </a:t>
            </a:r>
            <a:r>
              <a:rPr kumimoji="1" lang="en-US" altLang="zh-CN" sz="1600" dirty="0"/>
              <a:t>make decision every 60s</a:t>
            </a:r>
            <a:endParaRPr kumimoji="1" lang="zh-CN" altLang="en-US" sz="1600" dirty="0"/>
          </a:p>
        </p:txBody>
      </p:sp>
      <p:sp>
        <p:nvSpPr>
          <p:cNvPr id="8" name="矩形 7">
            <a:extLst>
              <a:ext uri="{FF2B5EF4-FFF2-40B4-BE49-F238E27FC236}">
                <a16:creationId xmlns:a16="http://schemas.microsoft.com/office/drawing/2014/main" id="{55F65A66-7B5F-F643-B9F4-397A7AD1E3AE}"/>
              </a:ext>
            </a:extLst>
          </p:cNvPr>
          <p:cNvSpPr/>
          <p:nvPr/>
        </p:nvSpPr>
        <p:spPr>
          <a:xfrm>
            <a:off x="4063674" y="1831800"/>
            <a:ext cx="473206" cy="307777"/>
          </a:xfrm>
          <a:prstGeom prst="rect">
            <a:avLst/>
          </a:prstGeom>
        </p:spPr>
        <p:txBody>
          <a:bodyPr wrap="none">
            <a:spAutoFit/>
          </a:bodyPr>
          <a:lstStyle/>
          <a:p>
            <a:r>
              <a:rPr kumimoji="1" lang="en-US" altLang="zh-CN" sz="1400" dirty="0"/>
              <a:t>60s</a:t>
            </a:r>
            <a:endParaRPr kumimoji="1" lang="zh-CN" altLang="en-US" sz="1400" dirty="0"/>
          </a:p>
        </p:txBody>
      </p:sp>
      <p:sp>
        <p:nvSpPr>
          <p:cNvPr id="12" name="矩形 11">
            <a:extLst>
              <a:ext uri="{FF2B5EF4-FFF2-40B4-BE49-F238E27FC236}">
                <a16:creationId xmlns:a16="http://schemas.microsoft.com/office/drawing/2014/main" id="{B3DAD5B1-48CC-0044-9817-379F1E2FA5F7}"/>
              </a:ext>
            </a:extLst>
          </p:cNvPr>
          <p:cNvSpPr/>
          <p:nvPr/>
        </p:nvSpPr>
        <p:spPr>
          <a:xfrm>
            <a:off x="6818938" y="1811929"/>
            <a:ext cx="572593" cy="307777"/>
          </a:xfrm>
          <a:prstGeom prst="rect">
            <a:avLst/>
          </a:prstGeom>
        </p:spPr>
        <p:txBody>
          <a:bodyPr wrap="none">
            <a:spAutoFit/>
          </a:bodyPr>
          <a:lstStyle/>
          <a:p>
            <a:r>
              <a:rPr kumimoji="1" lang="en-US" altLang="zh-CN" sz="1400" dirty="0"/>
              <a:t>120s</a:t>
            </a:r>
            <a:endParaRPr kumimoji="1" lang="zh-CN" altLang="en-US" sz="1400" dirty="0"/>
          </a:p>
        </p:txBody>
      </p:sp>
      <p:cxnSp>
        <p:nvCxnSpPr>
          <p:cNvPr id="14" name="直线箭头连接符 13">
            <a:extLst>
              <a:ext uri="{FF2B5EF4-FFF2-40B4-BE49-F238E27FC236}">
                <a16:creationId xmlns:a16="http://schemas.microsoft.com/office/drawing/2014/main" id="{4E45DCD2-686C-7A4C-8B6A-0514AE691462}"/>
              </a:ext>
            </a:extLst>
          </p:cNvPr>
          <p:cNvCxnSpPr/>
          <p:nvPr/>
        </p:nvCxnSpPr>
        <p:spPr>
          <a:xfrm>
            <a:off x="1372825" y="1798332"/>
            <a:ext cx="7090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A3750A87-1C87-9D4E-A853-D2A059709475}"/>
              </a:ext>
            </a:extLst>
          </p:cNvPr>
          <p:cNvSpPr/>
          <p:nvPr/>
        </p:nvSpPr>
        <p:spPr>
          <a:xfrm>
            <a:off x="487171" y="1048501"/>
            <a:ext cx="2017059" cy="461665"/>
          </a:xfrm>
          <a:prstGeom prst="rect">
            <a:avLst/>
          </a:prstGeom>
        </p:spPr>
        <p:txBody>
          <a:bodyPr wrap="square">
            <a:spAutoFit/>
          </a:bodyPr>
          <a:lstStyle/>
          <a:p>
            <a:pPr algn="ctr"/>
            <a:r>
              <a:rPr kumimoji="1" lang="en-US" altLang="zh-CN" sz="1200" dirty="0"/>
              <a:t>Make decision i.e. prediction is 1, long index</a:t>
            </a:r>
          </a:p>
        </p:txBody>
      </p:sp>
      <p:cxnSp>
        <p:nvCxnSpPr>
          <p:cNvPr id="20" name="直线箭头连接符 19">
            <a:extLst>
              <a:ext uri="{FF2B5EF4-FFF2-40B4-BE49-F238E27FC236}">
                <a16:creationId xmlns:a16="http://schemas.microsoft.com/office/drawing/2014/main" id="{A90E79A7-7A62-2748-B3DB-FB5EA516D89F}"/>
              </a:ext>
            </a:extLst>
          </p:cNvPr>
          <p:cNvCxnSpPr>
            <a:cxnSpLocks/>
            <a:stCxn id="16" idx="2"/>
          </p:cNvCxnSpPr>
          <p:nvPr/>
        </p:nvCxnSpPr>
        <p:spPr>
          <a:xfrm>
            <a:off x="1495701" y="1510166"/>
            <a:ext cx="0" cy="27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76E4029-312B-284E-93A5-14E808759861}"/>
              </a:ext>
            </a:extLst>
          </p:cNvPr>
          <p:cNvSpPr/>
          <p:nvPr/>
        </p:nvSpPr>
        <p:spPr>
          <a:xfrm>
            <a:off x="2680192" y="1042259"/>
            <a:ext cx="2881497" cy="646331"/>
          </a:xfrm>
          <a:prstGeom prst="rect">
            <a:avLst/>
          </a:prstGeom>
        </p:spPr>
        <p:txBody>
          <a:bodyPr wrap="square">
            <a:spAutoFit/>
          </a:bodyPr>
          <a:lstStyle/>
          <a:p>
            <a:pPr algn="ctr"/>
            <a:r>
              <a:rPr kumimoji="1" lang="en-US" altLang="zh-CN" sz="1200" dirty="0"/>
              <a:t>Close</a:t>
            </a:r>
            <a:r>
              <a:rPr kumimoji="1" lang="zh-CN" altLang="en-US" sz="1200" dirty="0"/>
              <a:t> </a:t>
            </a:r>
            <a:r>
              <a:rPr kumimoji="1" lang="en-US" altLang="zh-CN" sz="1200" dirty="0"/>
              <a:t>the</a:t>
            </a:r>
            <a:r>
              <a:rPr kumimoji="1" lang="zh-CN" altLang="en-US" sz="1200" dirty="0"/>
              <a:t> </a:t>
            </a:r>
            <a:r>
              <a:rPr kumimoji="1" lang="en-US" altLang="zh-CN" sz="1200" dirty="0"/>
              <a:t>position</a:t>
            </a:r>
            <a:r>
              <a:rPr kumimoji="1" lang="zh-CN" altLang="en-US" sz="1200" dirty="0"/>
              <a:t> </a:t>
            </a:r>
            <a:r>
              <a:rPr kumimoji="1" lang="en-US" altLang="zh-CN" sz="1200" dirty="0"/>
              <a:t>1min</a:t>
            </a:r>
            <a:r>
              <a:rPr kumimoji="1" lang="zh-CN" altLang="en-US" sz="1200" dirty="0"/>
              <a:t> </a:t>
            </a:r>
            <a:r>
              <a:rPr kumimoji="1" lang="en-US" altLang="zh-CN" sz="1200" dirty="0"/>
              <a:t>ago</a:t>
            </a:r>
            <a:r>
              <a:rPr kumimoji="1" lang="zh-CN" altLang="en-US" sz="1200" dirty="0"/>
              <a:t> </a:t>
            </a:r>
            <a:r>
              <a:rPr kumimoji="1" lang="en-US" altLang="zh-CN" sz="1200" dirty="0"/>
              <a:t>and</a:t>
            </a:r>
            <a:r>
              <a:rPr kumimoji="1" lang="zh-CN" altLang="en-US" sz="1200" dirty="0"/>
              <a:t> </a:t>
            </a:r>
            <a:r>
              <a:rPr kumimoji="1" lang="en-US" altLang="zh-CN" sz="1200" dirty="0"/>
              <a:t>make decision i.e. short</a:t>
            </a:r>
            <a:r>
              <a:rPr kumimoji="1" lang="zh-CN" altLang="en-US" sz="1200" dirty="0"/>
              <a:t> </a:t>
            </a:r>
            <a:r>
              <a:rPr kumimoji="1" lang="en-US" altLang="zh-CN" sz="1200" dirty="0"/>
              <a:t>index(if 0s is long) and if 60s prediction is 1, long index</a:t>
            </a:r>
          </a:p>
        </p:txBody>
      </p:sp>
      <p:cxnSp>
        <p:nvCxnSpPr>
          <p:cNvPr id="24" name="直线箭头连接符 23">
            <a:extLst>
              <a:ext uri="{FF2B5EF4-FFF2-40B4-BE49-F238E27FC236}">
                <a16:creationId xmlns:a16="http://schemas.microsoft.com/office/drawing/2014/main" id="{5E02AC83-9B56-6048-A510-D84629BE8D34}"/>
              </a:ext>
            </a:extLst>
          </p:cNvPr>
          <p:cNvCxnSpPr>
            <a:cxnSpLocks/>
          </p:cNvCxnSpPr>
          <p:nvPr/>
        </p:nvCxnSpPr>
        <p:spPr>
          <a:xfrm>
            <a:off x="7016167" y="1510166"/>
            <a:ext cx="0" cy="27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F9AE838C-5DA9-1E4D-80D7-1A191306429D}"/>
              </a:ext>
            </a:extLst>
          </p:cNvPr>
          <p:cNvSpPr/>
          <p:nvPr/>
        </p:nvSpPr>
        <p:spPr>
          <a:xfrm>
            <a:off x="5674126" y="1254694"/>
            <a:ext cx="2881497" cy="276999"/>
          </a:xfrm>
          <a:prstGeom prst="rect">
            <a:avLst/>
          </a:prstGeom>
        </p:spPr>
        <p:txBody>
          <a:bodyPr wrap="square">
            <a:spAutoFit/>
          </a:bodyPr>
          <a:lstStyle/>
          <a:p>
            <a:pPr algn="ctr"/>
            <a:r>
              <a:rPr kumimoji="1" lang="en-US" altLang="zh-CN" sz="1200" dirty="0"/>
              <a:t>Do the same as 60s ago</a:t>
            </a:r>
          </a:p>
        </p:txBody>
      </p:sp>
      <p:cxnSp>
        <p:nvCxnSpPr>
          <p:cNvPr id="26" name="直线箭头连接符 25">
            <a:extLst>
              <a:ext uri="{FF2B5EF4-FFF2-40B4-BE49-F238E27FC236}">
                <a16:creationId xmlns:a16="http://schemas.microsoft.com/office/drawing/2014/main" id="{08B8669D-2C2E-5C42-BDFB-867639986C9B}"/>
              </a:ext>
            </a:extLst>
          </p:cNvPr>
          <p:cNvCxnSpPr>
            <a:cxnSpLocks/>
          </p:cNvCxnSpPr>
          <p:nvPr/>
        </p:nvCxnSpPr>
        <p:spPr>
          <a:xfrm>
            <a:off x="4282736" y="1549257"/>
            <a:ext cx="0" cy="278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D49FCDF-F59D-934E-A211-A72F47634652}"/>
              </a:ext>
            </a:extLst>
          </p:cNvPr>
          <p:cNvSpPr txBox="1"/>
          <p:nvPr/>
        </p:nvSpPr>
        <p:spPr>
          <a:xfrm>
            <a:off x="1330917" y="3383196"/>
            <a:ext cx="516367" cy="307777"/>
          </a:xfrm>
          <a:prstGeom prst="rect">
            <a:avLst/>
          </a:prstGeom>
          <a:noFill/>
        </p:spPr>
        <p:txBody>
          <a:bodyPr wrap="square" rtlCol="0">
            <a:spAutoFit/>
          </a:bodyPr>
          <a:lstStyle/>
          <a:p>
            <a:r>
              <a:rPr kumimoji="1" lang="en-US" altLang="zh-CN" sz="1400" dirty="0"/>
              <a:t>0s</a:t>
            </a:r>
            <a:endParaRPr kumimoji="1" lang="zh-CN" altLang="en-US" sz="1400" dirty="0"/>
          </a:p>
        </p:txBody>
      </p:sp>
      <p:sp>
        <p:nvSpPr>
          <p:cNvPr id="28" name="圆角矩形 27">
            <a:extLst>
              <a:ext uri="{FF2B5EF4-FFF2-40B4-BE49-F238E27FC236}">
                <a16:creationId xmlns:a16="http://schemas.microsoft.com/office/drawing/2014/main" id="{66AC9547-DE27-F440-B82E-BFF0FC607568}"/>
              </a:ext>
            </a:extLst>
          </p:cNvPr>
          <p:cNvSpPr/>
          <p:nvPr/>
        </p:nvSpPr>
        <p:spPr>
          <a:xfrm>
            <a:off x="599608" y="2706366"/>
            <a:ext cx="8221663" cy="2328213"/>
          </a:xfrm>
          <a:prstGeom prst="round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D965DB17-C311-5B48-BA93-70EC1710BE1F}"/>
              </a:ext>
            </a:extLst>
          </p:cNvPr>
          <p:cNvSpPr txBox="1"/>
          <p:nvPr/>
        </p:nvSpPr>
        <p:spPr>
          <a:xfrm>
            <a:off x="599608" y="2367814"/>
            <a:ext cx="5220274" cy="338554"/>
          </a:xfrm>
          <a:prstGeom prst="rect">
            <a:avLst/>
          </a:prstGeom>
          <a:noFill/>
        </p:spPr>
        <p:txBody>
          <a:bodyPr wrap="square" rtlCol="0">
            <a:spAutoFit/>
          </a:bodyPr>
          <a:lstStyle/>
          <a:p>
            <a:r>
              <a:rPr kumimoji="1" lang="en-US" altLang="zh-CN" sz="1600" b="1" dirty="0"/>
              <a:t>Multiple Strategy: </a:t>
            </a:r>
            <a:r>
              <a:rPr kumimoji="1" lang="en-US" altLang="zh-CN" sz="1600" dirty="0"/>
              <a:t>make decision every 3s</a:t>
            </a:r>
            <a:endParaRPr kumimoji="1" lang="zh-CN" altLang="en-US" sz="1600" dirty="0"/>
          </a:p>
        </p:txBody>
      </p:sp>
      <p:sp>
        <p:nvSpPr>
          <p:cNvPr id="30" name="矩形 29">
            <a:extLst>
              <a:ext uri="{FF2B5EF4-FFF2-40B4-BE49-F238E27FC236}">
                <a16:creationId xmlns:a16="http://schemas.microsoft.com/office/drawing/2014/main" id="{88DAC2CC-FE66-BD40-88E8-40A9B729E603}"/>
              </a:ext>
            </a:extLst>
          </p:cNvPr>
          <p:cNvSpPr/>
          <p:nvPr/>
        </p:nvSpPr>
        <p:spPr>
          <a:xfrm>
            <a:off x="4046133" y="3421658"/>
            <a:ext cx="473206" cy="307777"/>
          </a:xfrm>
          <a:prstGeom prst="rect">
            <a:avLst/>
          </a:prstGeom>
        </p:spPr>
        <p:txBody>
          <a:bodyPr wrap="none">
            <a:spAutoFit/>
          </a:bodyPr>
          <a:lstStyle/>
          <a:p>
            <a:r>
              <a:rPr kumimoji="1" lang="en-US" altLang="zh-CN" sz="1400" dirty="0"/>
              <a:t>60s</a:t>
            </a:r>
            <a:endParaRPr kumimoji="1" lang="zh-CN" altLang="en-US" sz="1400" dirty="0"/>
          </a:p>
        </p:txBody>
      </p:sp>
      <p:sp>
        <p:nvSpPr>
          <p:cNvPr id="31" name="矩形 30">
            <a:extLst>
              <a:ext uri="{FF2B5EF4-FFF2-40B4-BE49-F238E27FC236}">
                <a16:creationId xmlns:a16="http://schemas.microsoft.com/office/drawing/2014/main" id="{6D6F1186-A6AE-EB48-8E2C-527454DF53FD}"/>
              </a:ext>
            </a:extLst>
          </p:cNvPr>
          <p:cNvSpPr/>
          <p:nvPr/>
        </p:nvSpPr>
        <p:spPr>
          <a:xfrm>
            <a:off x="6817346" y="3376228"/>
            <a:ext cx="572593" cy="307777"/>
          </a:xfrm>
          <a:prstGeom prst="rect">
            <a:avLst/>
          </a:prstGeom>
        </p:spPr>
        <p:txBody>
          <a:bodyPr wrap="none">
            <a:spAutoFit/>
          </a:bodyPr>
          <a:lstStyle/>
          <a:p>
            <a:r>
              <a:rPr kumimoji="1" lang="en-US" altLang="zh-CN" sz="1400" dirty="0"/>
              <a:t>120s</a:t>
            </a:r>
            <a:endParaRPr kumimoji="1" lang="zh-CN" altLang="en-US" sz="1400" dirty="0"/>
          </a:p>
        </p:txBody>
      </p:sp>
      <p:cxnSp>
        <p:nvCxnSpPr>
          <p:cNvPr id="32" name="直线箭头连接符 31">
            <a:extLst>
              <a:ext uri="{FF2B5EF4-FFF2-40B4-BE49-F238E27FC236}">
                <a16:creationId xmlns:a16="http://schemas.microsoft.com/office/drawing/2014/main" id="{C47531EC-548F-DD4D-84A6-461FB952AC99}"/>
              </a:ext>
            </a:extLst>
          </p:cNvPr>
          <p:cNvCxnSpPr/>
          <p:nvPr/>
        </p:nvCxnSpPr>
        <p:spPr>
          <a:xfrm>
            <a:off x="1372825" y="3319462"/>
            <a:ext cx="7090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0BBBC2D-E978-BF4E-92D7-009CD858FA40}"/>
              </a:ext>
            </a:extLst>
          </p:cNvPr>
          <p:cNvSpPr/>
          <p:nvPr/>
        </p:nvSpPr>
        <p:spPr>
          <a:xfrm>
            <a:off x="530908" y="2796294"/>
            <a:ext cx="2017059" cy="276999"/>
          </a:xfrm>
          <a:prstGeom prst="rect">
            <a:avLst/>
          </a:prstGeom>
        </p:spPr>
        <p:txBody>
          <a:bodyPr wrap="square">
            <a:spAutoFit/>
          </a:bodyPr>
          <a:lstStyle/>
          <a:p>
            <a:pPr algn="ctr"/>
            <a:r>
              <a:rPr kumimoji="1" lang="en-US" altLang="zh-CN" sz="1200" dirty="0"/>
              <a:t>Make decision</a:t>
            </a:r>
          </a:p>
        </p:txBody>
      </p:sp>
      <p:cxnSp>
        <p:nvCxnSpPr>
          <p:cNvPr id="34" name="直线箭头连接符 33">
            <a:extLst>
              <a:ext uri="{FF2B5EF4-FFF2-40B4-BE49-F238E27FC236}">
                <a16:creationId xmlns:a16="http://schemas.microsoft.com/office/drawing/2014/main" id="{8383A1A0-0692-C144-92A3-6470BFA6E533}"/>
              </a:ext>
            </a:extLst>
          </p:cNvPr>
          <p:cNvCxnSpPr>
            <a:cxnSpLocks/>
            <a:stCxn id="33" idx="2"/>
          </p:cNvCxnSpPr>
          <p:nvPr/>
        </p:nvCxnSpPr>
        <p:spPr>
          <a:xfrm>
            <a:off x="1539438" y="3073293"/>
            <a:ext cx="0" cy="265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A5A29287-0863-4840-91BC-08435F96274A}"/>
              </a:ext>
            </a:extLst>
          </p:cNvPr>
          <p:cNvSpPr/>
          <p:nvPr/>
        </p:nvSpPr>
        <p:spPr>
          <a:xfrm>
            <a:off x="2680192" y="2770652"/>
            <a:ext cx="3236510" cy="461665"/>
          </a:xfrm>
          <a:prstGeom prst="rect">
            <a:avLst/>
          </a:prstGeom>
        </p:spPr>
        <p:txBody>
          <a:bodyPr wrap="square">
            <a:spAutoFit/>
          </a:bodyPr>
          <a:lstStyle/>
          <a:p>
            <a:pPr algn="ctr"/>
            <a:r>
              <a:rPr kumimoji="1" lang="en-US" altLang="zh-CN" sz="1200" dirty="0"/>
              <a:t>Close</a:t>
            </a:r>
            <a:r>
              <a:rPr kumimoji="1" lang="zh-CN" altLang="en-US" sz="1200" dirty="0"/>
              <a:t> </a:t>
            </a:r>
            <a:r>
              <a:rPr kumimoji="1" lang="en-US" altLang="zh-CN" sz="1200" dirty="0"/>
              <a:t>the</a:t>
            </a:r>
            <a:r>
              <a:rPr kumimoji="1" lang="zh-CN" altLang="en-US" sz="1200" dirty="0"/>
              <a:t> </a:t>
            </a:r>
            <a:r>
              <a:rPr kumimoji="1" lang="en-US" altLang="zh-CN" sz="1200" dirty="0"/>
              <a:t>position</a:t>
            </a:r>
            <a:r>
              <a:rPr kumimoji="1" lang="zh-CN" altLang="en-US" sz="1200" dirty="0"/>
              <a:t> </a:t>
            </a:r>
            <a:r>
              <a:rPr kumimoji="1" lang="en-US" altLang="zh-CN" sz="1200" dirty="0"/>
              <a:t>1min</a:t>
            </a:r>
            <a:r>
              <a:rPr kumimoji="1" lang="zh-CN" altLang="en-US" sz="1200" dirty="0"/>
              <a:t> </a:t>
            </a:r>
            <a:r>
              <a:rPr kumimoji="1" lang="en-US" altLang="zh-CN" sz="1200" dirty="0"/>
              <a:t>ago</a:t>
            </a:r>
            <a:r>
              <a:rPr kumimoji="1" lang="zh-CN" altLang="en-US" sz="1200" dirty="0"/>
              <a:t> </a:t>
            </a:r>
            <a:r>
              <a:rPr kumimoji="1" lang="en-US" altLang="zh-CN" sz="1200" dirty="0"/>
              <a:t>and</a:t>
            </a:r>
            <a:r>
              <a:rPr kumimoji="1" lang="zh-CN" altLang="en-US" sz="1200" dirty="0"/>
              <a:t> </a:t>
            </a:r>
            <a:r>
              <a:rPr kumimoji="1" lang="en-US" altLang="zh-CN" sz="1200" dirty="0"/>
              <a:t>make decision</a:t>
            </a:r>
          </a:p>
        </p:txBody>
      </p:sp>
      <p:cxnSp>
        <p:nvCxnSpPr>
          <p:cNvPr id="36" name="直线箭头连接符 35">
            <a:extLst>
              <a:ext uri="{FF2B5EF4-FFF2-40B4-BE49-F238E27FC236}">
                <a16:creationId xmlns:a16="http://schemas.microsoft.com/office/drawing/2014/main" id="{74F4A960-C365-1145-85D7-4CF14078A734}"/>
              </a:ext>
            </a:extLst>
          </p:cNvPr>
          <p:cNvCxnSpPr>
            <a:cxnSpLocks/>
          </p:cNvCxnSpPr>
          <p:nvPr/>
        </p:nvCxnSpPr>
        <p:spPr>
          <a:xfrm>
            <a:off x="7007590" y="3099229"/>
            <a:ext cx="0" cy="193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6535784C-6A5E-114C-826C-11CC9580C6D9}"/>
              </a:ext>
            </a:extLst>
          </p:cNvPr>
          <p:cNvSpPr/>
          <p:nvPr/>
        </p:nvSpPr>
        <p:spPr>
          <a:xfrm>
            <a:off x="5662895" y="2853122"/>
            <a:ext cx="2881497" cy="276999"/>
          </a:xfrm>
          <a:prstGeom prst="rect">
            <a:avLst/>
          </a:prstGeom>
        </p:spPr>
        <p:txBody>
          <a:bodyPr wrap="square">
            <a:spAutoFit/>
          </a:bodyPr>
          <a:lstStyle/>
          <a:p>
            <a:pPr algn="ctr"/>
            <a:r>
              <a:rPr kumimoji="1" lang="en-US" altLang="zh-CN" sz="1200" dirty="0"/>
              <a:t>Do the same as 60s ago</a:t>
            </a:r>
          </a:p>
        </p:txBody>
      </p:sp>
      <p:cxnSp>
        <p:nvCxnSpPr>
          <p:cNvPr id="38" name="直线箭头连接符 37">
            <a:extLst>
              <a:ext uri="{FF2B5EF4-FFF2-40B4-BE49-F238E27FC236}">
                <a16:creationId xmlns:a16="http://schemas.microsoft.com/office/drawing/2014/main" id="{36534C06-A627-4048-84B2-61DED0654E08}"/>
              </a:ext>
            </a:extLst>
          </p:cNvPr>
          <p:cNvCxnSpPr>
            <a:cxnSpLocks/>
          </p:cNvCxnSpPr>
          <p:nvPr/>
        </p:nvCxnSpPr>
        <p:spPr>
          <a:xfrm>
            <a:off x="4282736" y="3121873"/>
            <a:ext cx="0" cy="220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0201BD65-F2E2-BF40-B88E-D4C9D6AB2E07}"/>
              </a:ext>
            </a:extLst>
          </p:cNvPr>
          <p:cNvSpPr txBox="1"/>
          <p:nvPr/>
        </p:nvSpPr>
        <p:spPr>
          <a:xfrm>
            <a:off x="1696329" y="4287733"/>
            <a:ext cx="516367" cy="307777"/>
          </a:xfrm>
          <a:prstGeom prst="rect">
            <a:avLst/>
          </a:prstGeom>
          <a:noFill/>
        </p:spPr>
        <p:txBody>
          <a:bodyPr wrap="square" rtlCol="0">
            <a:spAutoFit/>
          </a:bodyPr>
          <a:lstStyle/>
          <a:p>
            <a:r>
              <a:rPr kumimoji="1" lang="en-US" altLang="zh-CN" sz="1400" dirty="0"/>
              <a:t>3s</a:t>
            </a:r>
            <a:endParaRPr kumimoji="1" lang="zh-CN" altLang="en-US" sz="1400" dirty="0"/>
          </a:p>
        </p:txBody>
      </p:sp>
      <p:sp>
        <p:nvSpPr>
          <p:cNvPr id="58" name="矩形 57">
            <a:extLst>
              <a:ext uri="{FF2B5EF4-FFF2-40B4-BE49-F238E27FC236}">
                <a16:creationId xmlns:a16="http://schemas.microsoft.com/office/drawing/2014/main" id="{DE2EDE90-C4B8-824E-91E6-683550DC520F}"/>
              </a:ext>
            </a:extLst>
          </p:cNvPr>
          <p:cNvSpPr/>
          <p:nvPr/>
        </p:nvSpPr>
        <p:spPr>
          <a:xfrm>
            <a:off x="4411545" y="4326195"/>
            <a:ext cx="473206" cy="307777"/>
          </a:xfrm>
          <a:prstGeom prst="rect">
            <a:avLst/>
          </a:prstGeom>
        </p:spPr>
        <p:txBody>
          <a:bodyPr wrap="none">
            <a:spAutoFit/>
          </a:bodyPr>
          <a:lstStyle/>
          <a:p>
            <a:r>
              <a:rPr kumimoji="1" lang="en-US" altLang="zh-CN" sz="1400" dirty="0"/>
              <a:t>63s</a:t>
            </a:r>
            <a:endParaRPr kumimoji="1" lang="zh-CN" altLang="en-US" sz="1400" dirty="0"/>
          </a:p>
        </p:txBody>
      </p:sp>
      <p:sp>
        <p:nvSpPr>
          <p:cNvPr id="59" name="矩形 58">
            <a:extLst>
              <a:ext uri="{FF2B5EF4-FFF2-40B4-BE49-F238E27FC236}">
                <a16:creationId xmlns:a16="http://schemas.microsoft.com/office/drawing/2014/main" id="{5E05051F-208F-DA45-96E0-FDE37F6637C7}"/>
              </a:ext>
            </a:extLst>
          </p:cNvPr>
          <p:cNvSpPr/>
          <p:nvPr/>
        </p:nvSpPr>
        <p:spPr>
          <a:xfrm>
            <a:off x="7182758" y="4280765"/>
            <a:ext cx="572593" cy="307777"/>
          </a:xfrm>
          <a:prstGeom prst="rect">
            <a:avLst/>
          </a:prstGeom>
        </p:spPr>
        <p:txBody>
          <a:bodyPr wrap="none">
            <a:spAutoFit/>
          </a:bodyPr>
          <a:lstStyle/>
          <a:p>
            <a:r>
              <a:rPr kumimoji="1" lang="en-US" altLang="zh-CN" sz="1400" dirty="0"/>
              <a:t>123s</a:t>
            </a:r>
            <a:endParaRPr kumimoji="1" lang="zh-CN" altLang="en-US" sz="1400" dirty="0"/>
          </a:p>
        </p:txBody>
      </p:sp>
      <p:cxnSp>
        <p:nvCxnSpPr>
          <p:cNvPr id="60" name="直线箭头连接符 59">
            <a:extLst>
              <a:ext uri="{FF2B5EF4-FFF2-40B4-BE49-F238E27FC236}">
                <a16:creationId xmlns:a16="http://schemas.microsoft.com/office/drawing/2014/main" id="{7FB7A30F-C06C-2C4C-AE27-5BB3E96A477D}"/>
              </a:ext>
            </a:extLst>
          </p:cNvPr>
          <p:cNvCxnSpPr>
            <a:cxnSpLocks/>
          </p:cNvCxnSpPr>
          <p:nvPr/>
        </p:nvCxnSpPr>
        <p:spPr>
          <a:xfrm flipH="1">
            <a:off x="1853387" y="3958430"/>
            <a:ext cx="7726" cy="284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83E1EBC-8986-AB40-8D10-A87C116B48E4}"/>
              </a:ext>
            </a:extLst>
          </p:cNvPr>
          <p:cNvSpPr/>
          <p:nvPr/>
        </p:nvSpPr>
        <p:spPr>
          <a:xfrm>
            <a:off x="3132640" y="3621952"/>
            <a:ext cx="3236510" cy="461665"/>
          </a:xfrm>
          <a:prstGeom prst="rect">
            <a:avLst/>
          </a:prstGeom>
        </p:spPr>
        <p:txBody>
          <a:bodyPr wrap="square">
            <a:spAutoFit/>
          </a:bodyPr>
          <a:lstStyle/>
          <a:p>
            <a:pPr algn="ctr"/>
            <a:r>
              <a:rPr kumimoji="1" lang="en-US" altLang="zh-CN" sz="1200" dirty="0"/>
              <a:t>Close</a:t>
            </a:r>
            <a:r>
              <a:rPr kumimoji="1" lang="zh-CN" altLang="en-US" sz="1200" dirty="0"/>
              <a:t> </a:t>
            </a:r>
            <a:r>
              <a:rPr kumimoji="1" lang="en-US" altLang="zh-CN" sz="1200" dirty="0"/>
              <a:t>the</a:t>
            </a:r>
            <a:r>
              <a:rPr kumimoji="1" lang="zh-CN" altLang="en-US" sz="1200" dirty="0"/>
              <a:t> </a:t>
            </a:r>
            <a:r>
              <a:rPr kumimoji="1" lang="en-US" altLang="zh-CN" sz="1200" dirty="0"/>
              <a:t>position</a:t>
            </a:r>
            <a:r>
              <a:rPr kumimoji="1" lang="zh-CN" altLang="en-US" sz="1200" dirty="0"/>
              <a:t> </a:t>
            </a:r>
            <a:r>
              <a:rPr kumimoji="1" lang="en-US" altLang="zh-CN" sz="1200" dirty="0"/>
              <a:t>1min</a:t>
            </a:r>
            <a:r>
              <a:rPr kumimoji="1" lang="zh-CN" altLang="en-US" sz="1200" dirty="0"/>
              <a:t> </a:t>
            </a:r>
            <a:r>
              <a:rPr kumimoji="1" lang="en-US" altLang="zh-CN" sz="1200" dirty="0"/>
              <a:t>ago</a:t>
            </a:r>
            <a:r>
              <a:rPr kumimoji="1" lang="zh-CN" altLang="en-US" sz="1200" dirty="0"/>
              <a:t> </a:t>
            </a:r>
            <a:r>
              <a:rPr kumimoji="1" lang="en-US" altLang="zh-CN" sz="1200" dirty="0"/>
              <a:t>and</a:t>
            </a:r>
            <a:r>
              <a:rPr kumimoji="1" lang="zh-CN" altLang="en-US" sz="1200" dirty="0"/>
              <a:t> </a:t>
            </a:r>
            <a:r>
              <a:rPr kumimoji="1" lang="en-US" altLang="zh-CN" sz="1200" dirty="0"/>
              <a:t>make decision</a:t>
            </a:r>
          </a:p>
        </p:txBody>
      </p:sp>
      <p:cxnSp>
        <p:nvCxnSpPr>
          <p:cNvPr id="62" name="直线箭头连接符 61">
            <a:extLst>
              <a:ext uri="{FF2B5EF4-FFF2-40B4-BE49-F238E27FC236}">
                <a16:creationId xmlns:a16="http://schemas.microsoft.com/office/drawing/2014/main" id="{02BD89A5-2867-FA42-B7B1-ED63F51A7A62}"/>
              </a:ext>
            </a:extLst>
          </p:cNvPr>
          <p:cNvCxnSpPr>
            <a:cxnSpLocks/>
          </p:cNvCxnSpPr>
          <p:nvPr/>
        </p:nvCxnSpPr>
        <p:spPr>
          <a:xfrm>
            <a:off x="7373002" y="4003766"/>
            <a:ext cx="0" cy="239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30E02222-C56B-694D-8118-CBF715EEFD73}"/>
              </a:ext>
            </a:extLst>
          </p:cNvPr>
          <p:cNvCxnSpPr>
            <a:cxnSpLocks/>
          </p:cNvCxnSpPr>
          <p:nvPr/>
        </p:nvCxnSpPr>
        <p:spPr>
          <a:xfrm>
            <a:off x="4648148" y="4026410"/>
            <a:ext cx="0" cy="220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AF5535D9-7A2C-BD4E-A376-4096AEC1AD90}"/>
              </a:ext>
            </a:extLst>
          </p:cNvPr>
          <p:cNvCxnSpPr/>
          <p:nvPr/>
        </p:nvCxnSpPr>
        <p:spPr>
          <a:xfrm>
            <a:off x="1730511" y="4242991"/>
            <a:ext cx="7090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7C398F32-B426-C846-A96E-154E950085B6}"/>
              </a:ext>
            </a:extLst>
          </p:cNvPr>
          <p:cNvSpPr/>
          <p:nvPr/>
        </p:nvSpPr>
        <p:spPr>
          <a:xfrm>
            <a:off x="1028545" y="3732784"/>
            <a:ext cx="2017059" cy="276999"/>
          </a:xfrm>
          <a:prstGeom prst="rect">
            <a:avLst/>
          </a:prstGeom>
        </p:spPr>
        <p:txBody>
          <a:bodyPr wrap="square">
            <a:spAutoFit/>
          </a:bodyPr>
          <a:lstStyle/>
          <a:p>
            <a:pPr algn="ctr"/>
            <a:r>
              <a:rPr kumimoji="1" lang="en-US" altLang="zh-CN" sz="1200" dirty="0"/>
              <a:t>Make decision</a:t>
            </a:r>
          </a:p>
        </p:txBody>
      </p:sp>
      <p:sp>
        <p:nvSpPr>
          <p:cNvPr id="73" name="文本框 72">
            <a:extLst>
              <a:ext uri="{FF2B5EF4-FFF2-40B4-BE49-F238E27FC236}">
                <a16:creationId xmlns:a16="http://schemas.microsoft.com/office/drawing/2014/main" id="{B5A5BC89-491F-D442-AF03-D6D9C819D768}"/>
              </a:ext>
            </a:extLst>
          </p:cNvPr>
          <p:cNvSpPr txBox="1"/>
          <p:nvPr/>
        </p:nvSpPr>
        <p:spPr>
          <a:xfrm>
            <a:off x="2148538" y="4426407"/>
            <a:ext cx="1265253" cy="369332"/>
          </a:xfrm>
          <a:prstGeom prst="rect">
            <a:avLst/>
          </a:prstGeom>
          <a:noFill/>
        </p:spPr>
        <p:txBody>
          <a:bodyPr wrap="square" rtlCol="0">
            <a:spAutoFit/>
          </a:bodyPr>
          <a:lstStyle/>
          <a:p>
            <a:r>
              <a:rPr kumimoji="1" lang="en-US" altLang="zh-CN" dirty="0">
                <a:solidFill>
                  <a:schemeClr val="accent2"/>
                </a:solidFill>
              </a:rPr>
              <a:t>………</a:t>
            </a:r>
            <a:endParaRPr kumimoji="1" lang="zh-CN" altLang="en-US" dirty="0">
              <a:solidFill>
                <a:schemeClr val="accent2"/>
              </a:solidFill>
            </a:endParaRPr>
          </a:p>
        </p:txBody>
      </p:sp>
      <p:sp>
        <p:nvSpPr>
          <p:cNvPr id="74" name="文本框 73">
            <a:extLst>
              <a:ext uri="{FF2B5EF4-FFF2-40B4-BE49-F238E27FC236}">
                <a16:creationId xmlns:a16="http://schemas.microsoft.com/office/drawing/2014/main" id="{26C4A6B3-3896-B24E-A992-67DCD13A603D}"/>
              </a:ext>
            </a:extLst>
          </p:cNvPr>
          <p:cNvSpPr txBox="1"/>
          <p:nvPr/>
        </p:nvSpPr>
        <p:spPr>
          <a:xfrm>
            <a:off x="1028545" y="4686811"/>
            <a:ext cx="7435040" cy="338554"/>
          </a:xfrm>
          <a:prstGeom prst="rect">
            <a:avLst/>
          </a:prstGeom>
          <a:noFill/>
        </p:spPr>
        <p:txBody>
          <a:bodyPr wrap="square" rtlCol="0">
            <a:spAutoFit/>
          </a:bodyPr>
          <a:lstStyle/>
          <a:p>
            <a:r>
              <a:rPr kumimoji="1" lang="en-US" altLang="zh-CN" sz="1600" b="1" dirty="0"/>
              <a:t>Strategies are combined together only by having one total long size limit</a:t>
            </a:r>
            <a:endParaRPr kumimoji="1" lang="zh-CN" altLang="en-US" sz="1600" b="1" dirty="0"/>
          </a:p>
        </p:txBody>
      </p:sp>
      <p:sp>
        <p:nvSpPr>
          <p:cNvPr id="75" name="矩形 74">
            <a:extLst>
              <a:ext uri="{FF2B5EF4-FFF2-40B4-BE49-F238E27FC236}">
                <a16:creationId xmlns:a16="http://schemas.microsoft.com/office/drawing/2014/main" id="{D1A44136-7924-E945-AAF5-B2FDC61AEB7C}"/>
              </a:ext>
            </a:extLst>
          </p:cNvPr>
          <p:cNvSpPr/>
          <p:nvPr/>
        </p:nvSpPr>
        <p:spPr>
          <a:xfrm>
            <a:off x="5916702" y="3726766"/>
            <a:ext cx="2881497" cy="276999"/>
          </a:xfrm>
          <a:prstGeom prst="rect">
            <a:avLst/>
          </a:prstGeom>
        </p:spPr>
        <p:txBody>
          <a:bodyPr wrap="square">
            <a:spAutoFit/>
          </a:bodyPr>
          <a:lstStyle/>
          <a:p>
            <a:pPr algn="ctr"/>
            <a:r>
              <a:rPr kumimoji="1" lang="en-US" altLang="zh-CN" sz="1200" dirty="0"/>
              <a:t>Do the same as 60s ago</a:t>
            </a:r>
          </a:p>
        </p:txBody>
      </p:sp>
    </p:spTree>
    <p:extLst>
      <p:ext uri="{BB962C8B-B14F-4D97-AF65-F5344CB8AC3E}">
        <p14:creationId xmlns:p14="http://schemas.microsoft.com/office/powerpoint/2010/main" val="371794084"/>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4" y="262255"/>
            <a:ext cx="401895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Results : prediction accuracy</a:t>
            </a:r>
            <a:endParaRPr lang="zh-CN" altLang="en-US" b="1" dirty="0">
              <a:latin typeface="思源黑体 Regular" panose="020B0500000000000000" charset="-122"/>
              <a:ea typeface="思源黑体 Regular" panose="020B0500000000000000" charset="-122"/>
            </a:endParaRPr>
          </a:p>
        </p:txBody>
      </p:sp>
      <p:sp>
        <p:nvSpPr>
          <p:cNvPr id="9" name="文本框 8"/>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3</a:t>
            </a:r>
          </a:p>
        </p:txBody>
      </p:sp>
      <p:sp>
        <p:nvSpPr>
          <p:cNvPr id="31" name="文本框 30">
            <a:extLst>
              <a:ext uri="{FF2B5EF4-FFF2-40B4-BE49-F238E27FC236}">
                <a16:creationId xmlns:a16="http://schemas.microsoft.com/office/drawing/2014/main" id="{EF689F7E-6CAC-48E6-82EB-4C5F8B0D2085}"/>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graphicFrame>
        <p:nvGraphicFramePr>
          <p:cNvPr id="10" name="表格 9">
            <a:extLst>
              <a:ext uri="{FF2B5EF4-FFF2-40B4-BE49-F238E27FC236}">
                <a16:creationId xmlns:a16="http://schemas.microsoft.com/office/drawing/2014/main" id="{6EC30C91-572E-184E-BD39-1FE68D0CE3D0}"/>
              </a:ext>
            </a:extLst>
          </p:cNvPr>
          <p:cNvGraphicFramePr>
            <a:graphicFrameLocks noGrp="1"/>
          </p:cNvGraphicFramePr>
          <p:nvPr/>
        </p:nvGraphicFramePr>
        <p:xfrm>
          <a:off x="236854" y="753230"/>
          <a:ext cx="8276394" cy="1080000"/>
        </p:xfrm>
        <a:graphic>
          <a:graphicData uri="http://schemas.openxmlformats.org/drawingml/2006/table">
            <a:tbl>
              <a:tblPr>
                <a:tableStyleId>{BC89EF96-8CEA-46FF-86C4-4CE0E7609802}</a:tableStyleId>
              </a:tblPr>
              <a:tblGrid>
                <a:gridCol w="394114">
                  <a:extLst>
                    <a:ext uri="{9D8B030D-6E8A-4147-A177-3AD203B41FA5}">
                      <a16:colId xmlns:a16="http://schemas.microsoft.com/office/drawing/2014/main" val="3975693822"/>
                    </a:ext>
                  </a:extLst>
                </a:gridCol>
                <a:gridCol w="394114">
                  <a:extLst>
                    <a:ext uri="{9D8B030D-6E8A-4147-A177-3AD203B41FA5}">
                      <a16:colId xmlns:a16="http://schemas.microsoft.com/office/drawing/2014/main" val="3256168495"/>
                    </a:ext>
                  </a:extLst>
                </a:gridCol>
                <a:gridCol w="394114">
                  <a:extLst>
                    <a:ext uri="{9D8B030D-6E8A-4147-A177-3AD203B41FA5}">
                      <a16:colId xmlns:a16="http://schemas.microsoft.com/office/drawing/2014/main" val="3150152522"/>
                    </a:ext>
                  </a:extLst>
                </a:gridCol>
                <a:gridCol w="394114">
                  <a:extLst>
                    <a:ext uri="{9D8B030D-6E8A-4147-A177-3AD203B41FA5}">
                      <a16:colId xmlns:a16="http://schemas.microsoft.com/office/drawing/2014/main" val="2618999363"/>
                    </a:ext>
                  </a:extLst>
                </a:gridCol>
                <a:gridCol w="394114">
                  <a:extLst>
                    <a:ext uri="{9D8B030D-6E8A-4147-A177-3AD203B41FA5}">
                      <a16:colId xmlns:a16="http://schemas.microsoft.com/office/drawing/2014/main" val="992093586"/>
                    </a:ext>
                  </a:extLst>
                </a:gridCol>
                <a:gridCol w="394114">
                  <a:extLst>
                    <a:ext uri="{9D8B030D-6E8A-4147-A177-3AD203B41FA5}">
                      <a16:colId xmlns:a16="http://schemas.microsoft.com/office/drawing/2014/main" val="569681030"/>
                    </a:ext>
                  </a:extLst>
                </a:gridCol>
                <a:gridCol w="394114">
                  <a:extLst>
                    <a:ext uri="{9D8B030D-6E8A-4147-A177-3AD203B41FA5}">
                      <a16:colId xmlns:a16="http://schemas.microsoft.com/office/drawing/2014/main" val="3941669182"/>
                    </a:ext>
                  </a:extLst>
                </a:gridCol>
                <a:gridCol w="394114">
                  <a:extLst>
                    <a:ext uri="{9D8B030D-6E8A-4147-A177-3AD203B41FA5}">
                      <a16:colId xmlns:a16="http://schemas.microsoft.com/office/drawing/2014/main" val="3470331249"/>
                    </a:ext>
                  </a:extLst>
                </a:gridCol>
                <a:gridCol w="394114">
                  <a:extLst>
                    <a:ext uri="{9D8B030D-6E8A-4147-A177-3AD203B41FA5}">
                      <a16:colId xmlns:a16="http://schemas.microsoft.com/office/drawing/2014/main" val="1864000428"/>
                    </a:ext>
                  </a:extLst>
                </a:gridCol>
                <a:gridCol w="394114">
                  <a:extLst>
                    <a:ext uri="{9D8B030D-6E8A-4147-A177-3AD203B41FA5}">
                      <a16:colId xmlns:a16="http://schemas.microsoft.com/office/drawing/2014/main" val="3733582108"/>
                    </a:ext>
                  </a:extLst>
                </a:gridCol>
                <a:gridCol w="394114">
                  <a:extLst>
                    <a:ext uri="{9D8B030D-6E8A-4147-A177-3AD203B41FA5}">
                      <a16:colId xmlns:a16="http://schemas.microsoft.com/office/drawing/2014/main" val="4153105347"/>
                    </a:ext>
                  </a:extLst>
                </a:gridCol>
                <a:gridCol w="394114">
                  <a:extLst>
                    <a:ext uri="{9D8B030D-6E8A-4147-A177-3AD203B41FA5}">
                      <a16:colId xmlns:a16="http://schemas.microsoft.com/office/drawing/2014/main" val="2148377845"/>
                    </a:ext>
                  </a:extLst>
                </a:gridCol>
                <a:gridCol w="394114">
                  <a:extLst>
                    <a:ext uri="{9D8B030D-6E8A-4147-A177-3AD203B41FA5}">
                      <a16:colId xmlns:a16="http://schemas.microsoft.com/office/drawing/2014/main" val="957071579"/>
                    </a:ext>
                  </a:extLst>
                </a:gridCol>
                <a:gridCol w="394114">
                  <a:extLst>
                    <a:ext uri="{9D8B030D-6E8A-4147-A177-3AD203B41FA5}">
                      <a16:colId xmlns:a16="http://schemas.microsoft.com/office/drawing/2014/main" val="1099095625"/>
                    </a:ext>
                  </a:extLst>
                </a:gridCol>
                <a:gridCol w="394114">
                  <a:extLst>
                    <a:ext uri="{9D8B030D-6E8A-4147-A177-3AD203B41FA5}">
                      <a16:colId xmlns:a16="http://schemas.microsoft.com/office/drawing/2014/main" val="2872132564"/>
                    </a:ext>
                  </a:extLst>
                </a:gridCol>
                <a:gridCol w="394114">
                  <a:extLst>
                    <a:ext uri="{9D8B030D-6E8A-4147-A177-3AD203B41FA5}">
                      <a16:colId xmlns:a16="http://schemas.microsoft.com/office/drawing/2014/main" val="3208904544"/>
                    </a:ext>
                  </a:extLst>
                </a:gridCol>
                <a:gridCol w="394114">
                  <a:extLst>
                    <a:ext uri="{9D8B030D-6E8A-4147-A177-3AD203B41FA5}">
                      <a16:colId xmlns:a16="http://schemas.microsoft.com/office/drawing/2014/main" val="1680662295"/>
                    </a:ext>
                  </a:extLst>
                </a:gridCol>
                <a:gridCol w="394114">
                  <a:extLst>
                    <a:ext uri="{9D8B030D-6E8A-4147-A177-3AD203B41FA5}">
                      <a16:colId xmlns:a16="http://schemas.microsoft.com/office/drawing/2014/main" val="1084413085"/>
                    </a:ext>
                  </a:extLst>
                </a:gridCol>
                <a:gridCol w="394114">
                  <a:extLst>
                    <a:ext uri="{9D8B030D-6E8A-4147-A177-3AD203B41FA5}">
                      <a16:colId xmlns:a16="http://schemas.microsoft.com/office/drawing/2014/main" val="4023707595"/>
                    </a:ext>
                  </a:extLst>
                </a:gridCol>
                <a:gridCol w="394114">
                  <a:extLst>
                    <a:ext uri="{9D8B030D-6E8A-4147-A177-3AD203B41FA5}">
                      <a16:colId xmlns:a16="http://schemas.microsoft.com/office/drawing/2014/main" val="2331796330"/>
                    </a:ext>
                  </a:extLst>
                </a:gridCol>
                <a:gridCol w="394114">
                  <a:extLst>
                    <a:ext uri="{9D8B030D-6E8A-4147-A177-3AD203B41FA5}">
                      <a16:colId xmlns:a16="http://schemas.microsoft.com/office/drawing/2014/main" val="2825005214"/>
                    </a:ext>
                  </a:extLst>
                </a:gridCol>
              </a:tblGrid>
              <a:tr h="270000">
                <a:tc>
                  <a:txBody>
                    <a:bodyPr/>
                    <a:lstStyle/>
                    <a:p>
                      <a:pPr algn="ctr" fontAlgn="ctr"/>
                      <a:endParaRPr lang="zh-CN" altLang="en-US" sz="500" b="0" i="0" u="none" strike="noStrike" dirty="0">
                        <a:solidFill>
                          <a:srgbClr val="C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a:t>
                      </a:r>
                      <a:r>
                        <a:rPr lang="en-US" altLang="zh-CN" sz="500" u="none" strike="noStrike" dirty="0">
                          <a:effectLst/>
                        </a:rPr>
                        <a:t>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SZ_399005</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SZ_399006</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SZ_399007</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SZ_399008</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SZ_399232</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SZ_399233</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SZ_399235</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SZ_399236</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SZ_399237</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SZ_399239</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SZ_399240</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SZ_399242</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SZ_399243</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SZ_399248</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16218059"/>
                  </a:ext>
                </a:extLst>
              </a:tr>
              <a:tr h="270000">
                <a:tc>
                  <a:txBody>
                    <a:bodyPr/>
                    <a:lstStyle/>
                    <a:p>
                      <a:pPr algn="ctr" fontAlgn="ctr"/>
                      <a:r>
                        <a:rPr lang="en" sz="500" u="none" strike="noStrike" dirty="0">
                          <a:effectLst/>
                        </a:rPr>
                        <a:t>training accuracy</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0.989565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0.988646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0.988919</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0.989259</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0.989056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0.989557</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0.988286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0.986224</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0.990158</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0.986866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0.987031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0.986505</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0.988377</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0.989044</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0.9873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0.986853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0.98516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0.987603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0.98711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0.988207</a:t>
                      </a:r>
                    </a:p>
                  </a:txBody>
                  <a:tcPr marL="9525" marR="9525" marT="9525" marB="0" anchor="ctr"/>
                </a:tc>
                <a:extLst>
                  <a:ext uri="{0D108BD9-81ED-4DB2-BD59-A6C34878D82A}">
                    <a16:rowId xmlns:a16="http://schemas.microsoft.com/office/drawing/2014/main" val="2222743797"/>
                  </a:ext>
                </a:extLst>
              </a:tr>
              <a:tr h="270000">
                <a:tc>
                  <a:txBody>
                    <a:bodyPr/>
                    <a:lstStyle/>
                    <a:p>
                      <a:pPr algn="ctr" fontAlgn="ctr"/>
                      <a:r>
                        <a:rPr lang="en" sz="500" u="none" strike="noStrike" dirty="0">
                          <a:effectLst/>
                        </a:rPr>
                        <a:t>testing accuracy</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0.651032</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0.615255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0.616381</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0.546729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0.633707</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0.652018</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0.466371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0.501725</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0.685541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0.554053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0.539122</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0.590746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0.496866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0.631242</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0.552363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0.541024</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0.505036</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0.539263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0.535601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0.531798</a:t>
                      </a:r>
                    </a:p>
                  </a:txBody>
                  <a:tcPr marL="9525" marR="9525" marT="9525" marB="0" anchor="ctr"/>
                </a:tc>
                <a:extLst>
                  <a:ext uri="{0D108BD9-81ED-4DB2-BD59-A6C34878D82A}">
                    <a16:rowId xmlns:a16="http://schemas.microsoft.com/office/drawing/2014/main" val="3841242777"/>
                  </a:ext>
                </a:extLst>
              </a:tr>
              <a:tr h="270000">
                <a:tc>
                  <a:txBody>
                    <a:bodyPr/>
                    <a:lstStyle/>
                    <a:p>
                      <a:pPr algn="ctr" fontAlgn="ctr"/>
                      <a:r>
                        <a:rPr lang="en" sz="500" u="none" strike="noStrike" dirty="0">
                          <a:effectLst/>
                        </a:rPr>
                        <a:t>CV accuracy</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0.262263</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0.224961</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0.229627</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0.1845</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0.248382</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0.254056</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0.146989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0.326825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0.323289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0.238865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0.211895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0.27419</a:t>
                      </a:r>
                    </a:p>
                  </a:txBody>
                  <a:tcPr marL="9525" marR="9525" marT="9525" marB="0" anchor="ctr"/>
                </a:tc>
                <a:tc>
                  <a:txBody>
                    <a:bodyPr/>
                    <a:lstStyle/>
                    <a:p>
                      <a:pPr marL="0" algn="ctr" defTabSz="685800" rtl="0" eaLnBrk="1" fontAlgn="ctr" latinLnBrk="0" hangingPunct="1"/>
                      <a:r>
                        <a:rPr lang="en-US" altLang="zh-CN" sz="500" u="none" strike="noStrike" kern="1200">
                          <a:solidFill>
                            <a:schemeClr val="tx1"/>
                          </a:solidFill>
                          <a:effectLst/>
                          <a:latin typeface="+mn-lt"/>
                          <a:ea typeface="+mn-ea"/>
                          <a:cs typeface="+mn-cs"/>
                        </a:rPr>
                        <a:t>0.216438</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0.213734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0.247036</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0.314123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0.392847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0.246047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0.288866</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0.227202</a:t>
                      </a:r>
                    </a:p>
                  </a:txBody>
                  <a:tcPr marL="9525" marR="9525" marT="9525" marB="0" anchor="ctr"/>
                </a:tc>
                <a:extLst>
                  <a:ext uri="{0D108BD9-81ED-4DB2-BD59-A6C34878D82A}">
                    <a16:rowId xmlns:a16="http://schemas.microsoft.com/office/drawing/2014/main" val="2104970493"/>
                  </a:ext>
                </a:extLst>
              </a:tr>
            </a:tbl>
          </a:graphicData>
        </a:graphic>
      </p:graphicFrame>
      <p:pic>
        <p:nvPicPr>
          <p:cNvPr id="2" name="图片 1">
            <a:hlinkClick r:id="rId3"/>
            <a:extLst>
              <a:ext uri="{FF2B5EF4-FFF2-40B4-BE49-F238E27FC236}">
                <a16:creationId xmlns:a16="http://schemas.microsoft.com/office/drawing/2014/main" id="{4F3D4A64-7013-2441-A792-8ED8EDB901C1}"/>
              </a:ext>
            </a:extLst>
          </p:cNvPr>
          <p:cNvPicPr>
            <a:picLocks noChangeAspect="1"/>
          </p:cNvPicPr>
          <p:nvPr/>
        </p:nvPicPr>
        <p:blipFill>
          <a:blip r:embed="rId4"/>
          <a:stretch>
            <a:fillRect/>
          </a:stretch>
        </p:blipFill>
        <p:spPr>
          <a:xfrm>
            <a:off x="2800802" y="2042612"/>
            <a:ext cx="2910005" cy="2226962"/>
          </a:xfrm>
          <a:prstGeom prst="rect">
            <a:avLst/>
          </a:prstGeom>
        </p:spPr>
      </p:pic>
    </p:spTree>
    <p:extLst>
      <p:ext uri="{BB962C8B-B14F-4D97-AF65-F5344CB8AC3E}">
        <p14:creationId xmlns:p14="http://schemas.microsoft.com/office/powerpoint/2010/main" val="292424565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Results</a:t>
            </a:r>
            <a:r>
              <a:rPr lang="zh-CN" altLang="en-US" b="1" dirty="0">
                <a:latin typeface="思源黑体 Regular" panose="020B0500000000000000" charset="-122"/>
                <a:ea typeface="思源黑体 Regular" panose="020B0500000000000000" charset="-122"/>
              </a:rPr>
              <a:t>： </a:t>
            </a:r>
            <a:r>
              <a:rPr lang="en-US" altLang="zh-CN" b="1" dirty="0">
                <a:latin typeface="思源黑体 Regular" panose="020B0500000000000000" charset="-122"/>
                <a:ea typeface="思源黑体 Regular" panose="020B0500000000000000" charset="-122"/>
              </a:rPr>
              <a:t>one strategy</a:t>
            </a:r>
            <a:endParaRPr lang="zh-CN" altLang="en-US" b="1" dirty="0">
              <a:latin typeface="思源黑体 Regular" panose="020B0500000000000000" charset="-122"/>
              <a:ea typeface="思源黑体 Regular" panose="020B0500000000000000" charset="-122"/>
            </a:endParaRPr>
          </a:p>
        </p:txBody>
      </p:sp>
      <p:sp>
        <p:nvSpPr>
          <p:cNvPr id="9" name="文本框 8"/>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3</a:t>
            </a:r>
          </a:p>
        </p:txBody>
      </p:sp>
      <p:sp>
        <p:nvSpPr>
          <p:cNvPr id="31" name="文本框 30">
            <a:extLst>
              <a:ext uri="{FF2B5EF4-FFF2-40B4-BE49-F238E27FC236}">
                <a16:creationId xmlns:a16="http://schemas.microsoft.com/office/drawing/2014/main" id="{EF689F7E-6CAC-48E6-82EB-4C5F8B0D2085}"/>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graphicFrame>
        <p:nvGraphicFramePr>
          <p:cNvPr id="10" name="表格 9">
            <a:extLst>
              <a:ext uri="{FF2B5EF4-FFF2-40B4-BE49-F238E27FC236}">
                <a16:creationId xmlns:a16="http://schemas.microsoft.com/office/drawing/2014/main" id="{6EC30C91-572E-184E-BD39-1FE68D0CE3D0}"/>
              </a:ext>
            </a:extLst>
          </p:cNvPr>
          <p:cNvGraphicFramePr>
            <a:graphicFrameLocks noGrp="1"/>
          </p:cNvGraphicFramePr>
          <p:nvPr/>
        </p:nvGraphicFramePr>
        <p:xfrm>
          <a:off x="309441" y="869024"/>
          <a:ext cx="8359239" cy="573276"/>
        </p:xfrm>
        <a:graphic>
          <a:graphicData uri="http://schemas.openxmlformats.org/drawingml/2006/table">
            <a:tbl>
              <a:tblPr>
                <a:tableStyleId>{BC89EF96-8CEA-46FF-86C4-4CE0E7609802}</a:tableStyleId>
              </a:tblPr>
              <a:tblGrid>
                <a:gridCol w="398059">
                  <a:extLst>
                    <a:ext uri="{9D8B030D-6E8A-4147-A177-3AD203B41FA5}">
                      <a16:colId xmlns:a16="http://schemas.microsoft.com/office/drawing/2014/main" val="3975693822"/>
                    </a:ext>
                  </a:extLst>
                </a:gridCol>
                <a:gridCol w="398059">
                  <a:extLst>
                    <a:ext uri="{9D8B030D-6E8A-4147-A177-3AD203B41FA5}">
                      <a16:colId xmlns:a16="http://schemas.microsoft.com/office/drawing/2014/main" val="3256168495"/>
                    </a:ext>
                  </a:extLst>
                </a:gridCol>
                <a:gridCol w="398059">
                  <a:extLst>
                    <a:ext uri="{9D8B030D-6E8A-4147-A177-3AD203B41FA5}">
                      <a16:colId xmlns:a16="http://schemas.microsoft.com/office/drawing/2014/main" val="3150152522"/>
                    </a:ext>
                  </a:extLst>
                </a:gridCol>
                <a:gridCol w="398059">
                  <a:extLst>
                    <a:ext uri="{9D8B030D-6E8A-4147-A177-3AD203B41FA5}">
                      <a16:colId xmlns:a16="http://schemas.microsoft.com/office/drawing/2014/main" val="2618999363"/>
                    </a:ext>
                  </a:extLst>
                </a:gridCol>
                <a:gridCol w="398059">
                  <a:extLst>
                    <a:ext uri="{9D8B030D-6E8A-4147-A177-3AD203B41FA5}">
                      <a16:colId xmlns:a16="http://schemas.microsoft.com/office/drawing/2014/main" val="992093586"/>
                    </a:ext>
                  </a:extLst>
                </a:gridCol>
                <a:gridCol w="398059">
                  <a:extLst>
                    <a:ext uri="{9D8B030D-6E8A-4147-A177-3AD203B41FA5}">
                      <a16:colId xmlns:a16="http://schemas.microsoft.com/office/drawing/2014/main" val="569681030"/>
                    </a:ext>
                  </a:extLst>
                </a:gridCol>
                <a:gridCol w="398059">
                  <a:extLst>
                    <a:ext uri="{9D8B030D-6E8A-4147-A177-3AD203B41FA5}">
                      <a16:colId xmlns:a16="http://schemas.microsoft.com/office/drawing/2014/main" val="3941669182"/>
                    </a:ext>
                  </a:extLst>
                </a:gridCol>
                <a:gridCol w="398059">
                  <a:extLst>
                    <a:ext uri="{9D8B030D-6E8A-4147-A177-3AD203B41FA5}">
                      <a16:colId xmlns:a16="http://schemas.microsoft.com/office/drawing/2014/main" val="3470331249"/>
                    </a:ext>
                  </a:extLst>
                </a:gridCol>
                <a:gridCol w="398059">
                  <a:extLst>
                    <a:ext uri="{9D8B030D-6E8A-4147-A177-3AD203B41FA5}">
                      <a16:colId xmlns:a16="http://schemas.microsoft.com/office/drawing/2014/main" val="1864000428"/>
                    </a:ext>
                  </a:extLst>
                </a:gridCol>
                <a:gridCol w="398059">
                  <a:extLst>
                    <a:ext uri="{9D8B030D-6E8A-4147-A177-3AD203B41FA5}">
                      <a16:colId xmlns:a16="http://schemas.microsoft.com/office/drawing/2014/main" val="3733582108"/>
                    </a:ext>
                  </a:extLst>
                </a:gridCol>
                <a:gridCol w="398059">
                  <a:extLst>
                    <a:ext uri="{9D8B030D-6E8A-4147-A177-3AD203B41FA5}">
                      <a16:colId xmlns:a16="http://schemas.microsoft.com/office/drawing/2014/main" val="4153105347"/>
                    </a:ext>
                  </a:extLst>
                </a:gridCol>
                <a:gridCol w="398059">
                  <a:extLst>
                    <a:ext uri="{9D8B030D-6E8A-4147-A177-3AD203B41FA5}">
                      <a16:colId xmlns:a16="http://schemas.microsoft.com/office/drawing/2014/main" val="2148377845"/>
                    </a:ext>
                  </a:extLst>
                </a:gridCol>
                <a:gridCol w="398059">
                  <a:extLst>
                    <a:ext uri="{9D8B030D-6E8A-4147-A177-3AD203B41FA5}">
                      <a16:colId xmlns:a16="http://schemas.microsoft.com/office/drawing/2014/main" val="957071579"/>
                    </a:ext>
                  </a:extLst>
                </a:gridCol>
                <a:gridCol w="398059">
                  <a:extLst>
                    <a:ext uri="{9D8B030D-6E8A-4147-A177-3AD203B41FA5}">
                      <a16:colId xmlns:a16="http://schemas.microsoft.com/office/drawing/2014/main" val="1099095625"/>
                    </a:ext>
                  </a:extLst>
                </a:gridCol>
                <a:gridCol w="398059">
                  <a:extLst>
                    <a:ext uri="{9D8B030D-6E8A-4147-A177-3AD203B41FA5}">
                      <a16:colId xmlns:a16="http://schemas.microsoft.com/office/drawing/2014/main" val="2872132564"/>
                    </a:ext>
                  </a:extLst>
                </a:gridCol>
                <a:gridCol w="398059">
                  <a:extLst>
                    <a:ext uri="{9D8B030D-6E8A-4147-A177-3AD203B41FA5}">
                      <a16:colId xmlns:a16="http://schemas.microsoft.com/office/drawing/2014/main" val="3208904544"/>
                    </a:ext>
                  </a:extLst>
                </a:gridCol>
                <a:gridCol w="398059">
                  <a:extLst>
                    <a:ext uri="{9D8B030D-6E8A-4147-A177-3AD203B41FA5}">
                      <a16:colId xmlns:a16="http://schemas.microsoft.com/office/drawing/2014/main" val="1680662295"/>
                    </a:ext>
                  </a:extLst>
                </a:gridCol>
                <a:gridCol w="398059">
                  <a:extLst>
                    <a:ext uri="{9D8B030D-6E8A-4147-A177-3AD203B41FA5}">
                      <a16:colId xmlns:a16="http://schemas.microsoft.com/office/drawing/2014/main" val="1084413085"/>
                    </a:ext>
                  </a:extLst>
                </a:gridCol>
                <a:gridCol w="398059">
                  <a:extLst>
                    <a:ext uri="{9D8B030D-6E8A-4147-A177-3AD203B41FA5}">
                      <a16:colId xmlns:a16="http://schemas.microsoft.com/office/drawing/2014/main" val="4023707595"/>
                    </a:ext>
                  </a:extLst>
                </a:gridCol>
                <a:gridCol w="398059">
                  <a:extLst>
                    <a:ext uri="{9D8B030D-6E8A-4147-A177-3AD203B41FA5}">
                      <a16:colId xmlns:a16="http://schemas.microsoft.com/office/drawing/2014/main" val="2331796330"/>
                    </a:ext>
                  </a:extLst>
                </a:gridCol>
                <a:gridCol w="398059">
                  <a:extLst>
                    <a:ext uri="{9D8B030D-6E8A-4147-A177-3AD203B41FA5}">
                      <a16:colId xmlns:a16="http://schemas.microsoft.com/office/drawing/2014/main" val="2825005214"/>
                    </a:ext>
                  </a:extLst>
                </a:gridCol>
              </a:tblGrid>
              <a:tr h="143319">
                <a:tc>
                  <a:txBody>
                    <a:bodyPr/>
                    <a:lstStyle/>
                    <a:p>
                      <a:pPr algn="ctr" fontAlgn="ctr"/>
                      <a:endParaRPr lang="zh-CN" altLang="en-US" sz="500" b="0" i="0" u="none" strike="noStrike" dirty="0">
                        <a:solidFill>
                          <a:srgbClr val="C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a:t>
                      </a:r>
                      <a:r>
                        <a:rPr lang="en-US" altLang="zh-CN" sz="500" u="none" strike="noStrike" dirty="0">
                          <a:effectLst/>
                        </a:rPr>
                        <a:t>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SZ_399005</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SZ_399006</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SZ_399007</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SZ_399008</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SZ_399232</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SZ_399233</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SZ_399235</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SZ_399236</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SZ_399237</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SZ_399239</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SZ_399240</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SZ_399242</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SZ_399243</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SZ_399244</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SZ_399248</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16218059"/>
                  </a:ext>
                </a:extLst>
              </a:tr>
              <a:tr h="143319">
                <a:tc>
                  <a:txBody>
                    <a:bodyPr/>
                    <a:lstStyle/>
                    <a:p>
                      <a:pPr algn="ctr" fontAlgn="ctr"/>
                      <a:r>
                        <a:rPr lang="en" sz="500" u="none" strike="noStrike" dirty="0">
                          <a:effectLst/>
                        </a:rPr>
                        <a:t>Buy</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227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335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228</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243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275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217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246</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255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281</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252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272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259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243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253</a:t>
                      </a:r>
                    </a:p>
                  </a:txBody>
                  <a:tcPr marL="9525" marR="9525" marT="9525" marB="0" anchor="ctr"/>
                </a:tc>
                <a:extLst>
                  <a:ext uri="{0D108BD9-81ED-4DB2-BD59-A6C34878D82A}">
                    <a16:rowId xmlns:a16="http://schemas.microsoft.com/office/drawing/2014/main" val="2222743797"/>
                  </a:ext>
                </a:extLst>
              </a:tr>
              <a:tr h="143319">
                <a:tc>
                  <a:txBody>
                    <a:bodyPr/>
                    <a:lstStyle/>
                    <a:p>
                      <a:pPr algn="ctr" fontAlgn="ctr"/>
                      <a:r>
                        <a:rPr lang="en" sz="500" u="none" strike="noStrike" dirty="0">
                          <a:effectLst/>
                        </a:rPr>
                        <a:t>Sale</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143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157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152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155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180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139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155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161</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171</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177</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170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169</a:t>
                      </a:r>
                    </a:p>
                  </a:txBody>
                  <a:tcPr marL="9525" marR="9525" marT="9525" marB="0" anchor="ctr"/>
                </a:tc>
                <a:extLst>
                  <a:ext uri="{0D108BD9-81ED-4DB2-BD59-A6C34878D82A}">
                    <a16:rowId xmlns:a16="http://schemas.microsoft.com/office/drawing/2014/main" val="3841242777"/>
                  </a:ext>
                </a:extLst>
              </a:tr>
              <a:tr h="143319">
                <a:tc>
                  <a:txBody>
                    <a:bodyPr/>
                    <a:lstStyle/>
                    <a:p>
                      <a:pPr algn="ctr" fontAlgn="ctr"/>
                      <a:r>
                        <a:rPr lang="en" sz="500" b="0" i="0" u="none" strike="noStrike" dirty="0">
                          <a:solidFill>
                            <a:srgbClr val="000000"/>
                          </a:solidFill>
                          <a:effectLst/>
                          <a:latin typeface="等线" panose="02010600030101010101" pitchFamily="2" charset="-122"/>
                          <a:ea typeface="等线" panose="02010600030101010101" pitchFamily="2" charset="-122"/>
                        </a:rPr>
                        <a:t>No action</a:t>
                      </a: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340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318</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272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330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312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253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281</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354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300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293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313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276</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269</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265</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290</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278</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288</a:t>
                      </a:r>
                    </a:p>
                  </a:txBody>
                  <a:tcPr marL="9525" marR="9525" marT="9525" marB="0" anchor="ctr"/>
                </a:tc>
                <a:extLst>
                  <a:ext uri="{0D108BD9-81ED-4DB2-BD59-A6C34878D82A}">
                    <a16:rowId xmlns:a16="http://schemas.microsoft.com/office/drawing/2014/main" val="2104970493"/>
                  </a:ext>
                </a:extLst>
              </a:tr>
            </a:tbl>
          </a:graphicData>
        </a:graphic>
      </p:graphicFrame>
      <p:graphicFrame>
        <p:nvGraphicFramePr>
          <p:cNvPr id="2" name="图表 1">
            <a:extLst>
              <a:ext uri="{FF2B5EF4-FFF2-40B4-BE49-F238E27FC236}">
                <a16:creationId xmlns:a16="http://schemas.microsoft.com/office/drawing/2014/main" id="{F5B6E14D-5CDC-2D46-B8CB-02CFDB0FFCA9}"/>
              </a:ext>
            </a:extLst>
          </p:cNvPr>
          <p:cNvGraphicFramePr/>
          <p:nvPr/>
        </p:nvGraphicFramePr>
        <p:xfrm>
          <a:off x="158613" y="1683641"/>
          <a:ext cx="4650779" cy="2756474"/>
        </p:xfrm>
        <a:graphic>
          <a:graphicData uri="http://schemas.openxmlformats.org/drawingml/2006/chart">
            <c:chart xmlns:c="http://schemas.openxmlformats.org/drawingml/2006/chart" xmlns:r="http://schemas.openxmlformats.org/officeDocument/2006/relationships" r:id="rId3"/>
          </a:graphicData>
        </a:graphic>
      </p:graphicFrame>
      <p:pic>
        <p:nvPicPr>
          <p:cNvPr id="7" name="图片 6">
            <a:extLst>
              <a:ext uri="{FF2B5EF4-FFF2-40B4-BE49-F238E27FC236}">
                <a16:creationId xmlns:a16="http://schemas.microsoft.com/office/drawing/2014/main" id="{6C23FD4E-910B-48C3-A7A3-B804A1AD8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392" y="1661772"/>
            <a:ext cx="3706673" cy="2610409"/>
          </a:xfrm>
          <a:prstGeom prst="rect">
            <a:avLst/>
          </a:prstGeom>
        </p:spPr>
      </p:pic>
    </p:spTree>
    <p:extLst>
      <p:ext uri="{BB962C8B-B14F-4D97-AF65-F5344CB8AC3E}">
        <p14:creationId xmlns:p14="http://schemas.microsoft.com/office/powerpoint/2010/main" val="2159547216"/>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Results</a:t>
            </a:r>
            <a:r>
              <a:rPr lang="zh-CN" altLang="en-US" b="1" dirty="0">
                <a:latin typeface="思源黑体 Regular" panose="020B0500000000000000" charset="-122"/>
                <a:ea typeface="思源黑体 Regular" panose="020B0500000000000000" charset="-122"/>
              </a:rPr>
              <a:t>： </a:t>
            </a:r>
            <a:r>
              <a:rPr lang="en-US" altLang="zh-CN" b="1" dirty="0">
                <a:latin typeface="思源黑体 Regular" panose="020B0500000000000000" charset="-122"/>
                <a:ea typeface="思源黑体 Regular" panose="020B0500000000000000" charset="-122"/>
              </a:rPr>
              <a:t>Multi strategy</a:t>
            </a:r>
            <a:endParaRPr lang="zh-CN" altLang="en-US" b="1" dirty="0">
              <a:latin typeface="思源黑体 Regular" panose="020B0500000000000000" charset="-122"/>
              <a:ea typeface="思源黑体 Regular" panose="020B0500000000000000" charset="-122"/>
            </a:endParaRPr>
          </a:p>
        </p:txBody>
      </p:sp>
      <p:sp>
        <p:nvSpPr>
          <p:cNvPr id="9" name="文本框 8"/>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3</a:t>
            </a:r>
          </a:p>
        </p:txBody>
      </p:sp>
      <p:sp>
        <p:nvSpPr>
          <p:cNvPr id="31" name="文本框 30">
            <a:extLst>
              <a:ext uri="{FF2B5EF4-FFF2-40B4-BE49-F238E27FC236}">
                <a16:creationId xmlns:a16="http://schemas.microsoft.com/office/drawing/2014/main" id="{EF689F7E-6CAC-48E6-82EB-4C5F8B0D2085}"/>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09A67F93-EFCE-B74C-9CFC-B76E07A71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341" y="646399"/>
            <a:ext cx="5163529" cy="3634156"/>
          </a:xfrm>
          <a:prstGeom prst="rect">
            <a:avLst/>
          </a:prstGeom>
        </p:spPr>
      </p:pic>
      <p:graphicFrame>
        <p:nvGraphicFramePr>
          <p:cNvPr id="11" name="表格 10">
            <a:extLst>
              <a:ext uri="{FF2B5EF4-FFF2-40B4-BE49-F238E27FC236}">
                <a16:creationId xmlns:a16="http://schemas.microsoft.com/office/drawing/2014/main" id="{209F5DE6-E17E-7742-B0B3-D5D6900E4BD0}"/>
              </a:ext>
            </a:extLst>
          </p:cNvPr>
          <p:cNvGraphicFramePr>
            <a:graphicFrameLocks noGrp="1"/>
          </p:cNvGraphicFramePr>
          <p:nvPr/>
        </p:nvGraphicFramePr>
        <p:xfrm>
          <a:off x="309441" y="919823"/>
          <a:ext cx="2917335" cy="3298617"/>
        </p:xfrm>
        <a:graphic>
          <a:graphicData uri="http://schemas.openxmlformats.org/drawingml/2006/table">
            <a:tbl>
              <a:tblPr>
                <a:tableStyleId>{BC89EF96-8CEA-46FF-86C4-4CE0E7609802}</a:tableStyleId>
              </a:tblPr>
              <a:tblGrid>
                <a:gridCol w="972445">
                  <a:extLst>
                    <a:ext uri="{9D8B030D-6E8A-4147-A177-3AD203B41FA5}">
                      <a16:colId xmlns:a16="http://schemas.microsoft.com/office/drawing/2014/main" val="3975693822"/>
                    </a:ext>
                  </a:extLst>
                </a:gridCol>
                <a:gridCol w="972445">
                  <a:extLst>
                    <a:ext uri="{9D8B030D-6E8A-4147-A177-3AD203B41FA5}">
                      <a16:colId xmlns:a16="http://schemas.microsoft.com/office/drawing/2014/main" val="3256168495"/>
                    </a:ext>
                  </a:extLst>
                </a:gridCol>
                <a:gridCol w="972445">
                  <a:extLst>
                    <a:ext uri="{9D8B030D-6E8A-4147-A177-3AD203B41FA5}">
                      <a16:colId xmlns:a16="http://schemas.microsoft.com/office/drawing/2014/main" val="3733582108"/>
                    </a:ext>
                  </a:extLst>
                </a:gridCol>
              </a:tblGrid>
              <a:tr h="471231">
                <a:tc>
                  <a:txBody>
                    <a:bodyPr/>
                    <a:lstStyle/>
                    <a:p>
                      <a:pPr algn="ctr" fontAlgn="ctr"/>
                      <a:endParaRPr lang="zh-CN" altLang="en-US" sz="500" b="0" i="0" u="none" strike="noStrike" dirty="0">
                        <a:solidFill>
                          <a:srgbClr val="C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SZ_39900</a:t>
                      </a:r>
                      <a:r>
                        <a:rPr lang="en-US" altLang="zh-CN" sz="500" u="none" strike="noStrike" dirty="0">
                          <a:effectLst/>
                        </a:rPr>
                        <a:t>1</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u="none" strike="noStrike" dirty="0">
                          <a:effectLst/>
                        </a:rPr>
                        <a:t>SZ_399233</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16218059"/>
                  </a:ext>
                </a:extLst>
              </a:tr>
              <a:tr h="471231">
                <a:tc>
                  <a:txBody>
                    <a:bodyPr/>
                    <a:lstStyle/>
                    <a:p>
                      <a:pPr algn="ctr" fontAlgn="ctr"/>
                      <a:r>
                        <a:rPr lang="en" sz="500" u="none" strike="noStrike" dirty="0">
                          <a:effectLst/>
                        </a:rPr>
                        <a:t>Buy with short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3083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2918</a:t>
                      </a:r>
                    </a:p>
                  </a:txBody>
                  <a:tcPr marL="9525" marR="9525" marT="9525" marB="0" anchor="ctr"/>
                </a:tc>
                <a:extLst>
                  <a:ext uri="{0D108BD9-81ED-4DB2-BD59-A6C34878D82A}">
                    <a16:rowId xmlns:a16="http://schemas.microsoft.com/office/drawing/2014/main" val="2222743797"/>
                  </a:ext>
                </a:extLst>
              </a:tr>
              <a:tr h="471231">
                <a:tc>
                  <a:txBody>
                    <a:bodyPr/>
                    <a:lstStyle/>
                    <a:p>
                      <a:pPr algn="ctr" fontAlgn="ctr"/>
                      <a:r>
                        <a:rPr lang="en" sz="500" u="none" strike="noStrike" dirty="0">
                          <a:effectLst/>
                        </a:rPr>
                        <a:t>Sale with short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3094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2910</a:t>
                      </a:r>
                    </a:p>
                  </a:txBody>
                  <a:tcPr marL="9525" marR="9525" marT="9525" marB="0" anchor="ctr"/>
                </a:tc>
                <a:extLst>
                  <a:ext uri="{0D108BD9-81ED-4DB2-BD59-A6C34878D82A}">
                    <a16:rowId xmlns:a16="http://schemas.microsoft.com/office/drawing/2014/main" val="3841242777"/>
                  </a:ext>
                </a:extLst>
              </a:tr>
              <a:tr h="471231">
                <a:tc>
                  <a:txBody>
                    <a:bodyPr/>
                    <a:lstStyle/>
                    <a:p>
                      <a:pPr algn="ctr" fontAlgn="ctr"/>
                      <a:r>
                        <a:rPr lang="en" sz="500" b="0" i="0" u="none" strike="noStrike" dirty="0">
                          <a:solidFill>
                            <a:srgbClr val="000000"/>
                          </a:solidFill>
                          <a:effectLst/>
                          <a:latin typeface="等线" panose="02010600030101010101" pitchFamily="2" charset="-122"/>
                          <a:ea typeface="等线" panose="02010600030101010101" pitchFamily="2" charset="-122"/>
                        </a:rPr>
                        <a:t>No action with short</a:t>
                      </a: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8022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8371</a:t>
                      </a:r>
                    </a:p>
                  </a:txBody>
                  <a:tcPr marL="9525" marR="9525" marT="9525" marB="0" anchor="ctr"/>
                </a:tc>
                <a:extLst>
                  <a:ext uri="{0D108BD9-81ED-4DB2-BD59-A6C34878D82A}">
                    <a16:rowId xmlns:a16="http://schemas.microsoft.com/office/drawing/2014/main" val="2104970493"/>
                  </a:ext>
                </a:extLst>
              </a:tr>
              <a:tr h="471231">
                <a:tc>
                  <a:txBody>
                    <a:bodyPr/>
                    <a:lstStyle/>
                    <a:p>
                      <a:pPr algn="ctr" fontAlgn="ctr"/>
                      <a:r>
                        <a:rPr lang="en" sz="500" u="none" strike="noStrike" dirty="0">
                          <a:effectLst/>
                        </a:rPr>
                        <a:t>Buy without short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4033</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3760</a:t>
                      </a:r>
                    </a:p>
                  </a:txBody>
                  <a:tcPr marL="9525" marR="9525" marT="9525" marB="0" anchor="ctr"/>
                </a:tc>
                <a:extLst>
                  <a:ext uri="{0D108BD9-81ED-4DB2-BD59-A6C34878D82A}">
                    <a16:rowId xmlns:a16="http://schemas.microsoft.com/office/drawing/2014/main" val="750325662"/>
                  </a:ext>
                </a:extLst>
              </a:tr>
              <a:tr h="471231">
                <a:tc>
                  <a:txBody>
                    <a:bodyPr/>
                    <a:lstStyle/>
                    <a:p>
                      <a:pPr algn="ctr" fontAlgn="ctr"/>
                      <a:r>
                        <a:rPr lang="en" sz="500" u="none" strike="noStrike" dirty="0">
                          <a:effectLst/>
                        </a:rPr>
                        <a:t>Sale without short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3584</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7181</a:t>
                      </a:r>
                    </a:p>
                  </a:txBody>
                  <a:tcPr marL="9525" marR="9525" marT="9525" marB="0" anchor="ctr"/>
                </a:tc>
                <a:extLst>
                  <a:ext uri="{0D108BD9-81ED-4DB2-BD59-A6C34878D82A}">
                    <a16:rowId xmlns:a16="http://schemas.microsoft.com/office/drawing/2014/main" val="95965424"/>
                  </a:ext>
                </a:extLst>
              </a:tr>
              <a:tr h="471231">
                <a:tc>
                  <a:txBody>
                    <a:bodyPr/>
                    <a:lstStyle/>
                    <a:p>
                      <a:pPr algn="ctr" fontAlgn="ctr"/>
                      <a:r>
                        <a:rPr lang="en" sz="500" b="0" i="0" u="none" strike="noStrike" dirty="0">
                          <a:solidFill>
                            <a:srgbClr val="000000"/>
                          </a:solidFill>
                          <a:effectLst/>
                          <a:latin typeface="等线" panose="02010600030101010101" pitchFamily="2" charset="-122"/>
                          <a:ea typeface="等线" panose="02010600030101010101" pitchFamily="2" charset="-122"/>
                        </a:rPr>
                        <a:t>No action without short</a:t>
                      </a:r>
                    </a:p>
                  </a:txBody>
                  <a:tcPr marL="3841" marR="3841" marT="3841"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6582</a:t>
                      </a:r>
                    </a:p>
                  </a:txBody>
                  <a:tcPr marL="9525" marR="9525" marT="9525" marB="0" anchor="ctr"/>
                </a:tc>
                <a:tc>
                  <a:txBody>
                    <a:bodyPr/>
                    <a:lstStyle/>
                    <a:p>
                      <a:pPr marL="0" algn="ctr" defTabSz="685800" rtl="0" eaLnBrk="1" fontAlgn="ctr" latinLnBrk="0" hangingPunct="1"/>
                      <a:r>
                        <a:rPr lang="en-US" altLang="zh-CN" sz="500" u="none" strike="noStrike" kern="1200" dirty="0">
                          <a:solidFill>
                            <a:schemeClr val="tx1"/>
                          </a:solidFill>
                          <a:effectLst/>
                          <a:latin typeface="+mn-lt"/>
                          <a:ea typeface="+mn-ea"/>
                          <a:cs typeface="+mn-cs"/>
                        </a:rPr>
                        <a:t>3258</a:t>
                      </a:r>
                    </a:p>
                  </a:txBody>
                  <a:tcPr marL="9525" marR="9525" marT="9525" marB="0" anchor="ctr"/>
                </a:tc>
                <a:extLst>
                  <a:ext uri="{0D108BD9-81ED-4DB2-BD59-A6C34878D82A}">
                    <a16:rowId xmlns:a16="http://schemas.microsoft.com/office/drawing/2014/main" val="2202969522"/>
                  </a:ext>
                </a:extLst>
              </a:tr>
            </a:tbl>
          </a:graphicData>
        </a:graphic>
      </p:graphicFrame>
    </p:spTree>
    <p:extLst>
      <p:ext uri="{BB962C8B-B14F-4D97-AF65-F5344CB8AC3E}">
        <p14:creationId xmlns:p14="http://schemas.microsoft.com/office/powerpoint/2010/main" val="60444851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3">
            <a:extLst>
              <a:ext uri="{FF2B5EF4-FFF2-40B4-BE49-F238E27FC236}">
                <a16:creationId xmlns:a16="http://schemas.microsoft.com/office/drawing/2014/main" id="{E09AB591-1F5D-471D-8EB5-0CA918A7F137}"/>
              </a:ext>
            </a:extLst>
          </p:cNvPr>
          <p:cNvSpPr txBox="1"/>
          <p:nvPr/>
        </p:nvSpPr>
        <p:spPr>
          <a:xfrm>
            <a:off x="322326" y="30861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kern="1200">
                <a:solidFill>
                  <a:schemeClr val="tx1"/>
                </a:solidFill>
                <a:latin typeface="+mj-lt"/>
                <a:ea typeface="+mj-ea"/>
                <a:cs typeface="+mj-cs"/>
              </a:rPr>
              <a:t>Literature Review: Random forest </a:t>
            </a:r>
          </a:p>
          <a:p>
            <a:pPr>
              <a:lnSpc>
                <a:spcPct val="90000"/>
              </a:lnSpc>
              <a:spcBef>
                <a:spcPct val="0"/>
              </a:spcBef>
              <a:spcAft>
                <a:spcPts val="600"/>
              </a:spcAft>
            </a:pPr>
            <a:endParaRPr lang="en-US" altLang="zh-CN" sz="27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8843"/>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图片 6">
            <a:extLst>
              <a:ext uri="{FF2B5EF4-FFF2-40B4-BE49-F238E27FC236}">
                <a16:creationId xmlns:a16="http://schemas.microsoft.com/office/drawing/2014/main" id="{E81C0FED-2982-4606-8814-B455BBC0276F}"/>
              </a:ext>
            </a:extLst>
          </p:cNvPr>
          <p:cNvPicPr>
            <a:picLocks noChangeAspect="1"/>
          </p:cNvPicPr>
          <p:nvPr/>
        </p:nvPicPr>
        <p:blipFill rotWithShape="1">
          <a:blip r:embed="rId2">
            <a:extLst>
              <a:ext uri="{28A0092B-C50C-407E-A947-70E740481C1C}">
                <a14:useLocalDpi xmlns:a14="http://schemas.microsoft.com/office/drawing/2010/main" val="0"/>
              </a:ext>
            </a:extLst>
          </a:blip>
          <a:srcRect l="2618" b="10272"/>
          <a:stretch/>
        </p:blipFill>
        <p:spPr>
          <a:xfrm>
            <a:off x="384553" y="1289304"/>
            <a:ext cx="4902459" cy="3387852"/>
          </a:xfrm>
          <a:prstGeom prst="rect">
            <a:avLst/>
          </a:prstGeom>
        </p:spPr>
      </p:pic>
      <p:sp useBgFill="1">
        <p:nvSpPr>
          <p:cNvPr id="24" name="Rectangle 2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404D134C-7E23-4997-8AF2-18AADE601426}"/>
              </a:ext>
            </a:extLst>
          </p:cNvPr>
          <p:cNvSpPr/>
          <p:nvPr/>
        </p:nvSpPr>
        <p:spPr>
          <a:xfrm>
            <a:off x="5744387" y="806824"/>
            <a:ext cx="2942238" cy="433667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ltLang="zh-CN" sz="1400"/>
              <a:t>Random forest is an ensemble learning method commonly used for classification and regression </a:t>
            </a:r>
          </a:p>
          <a:p>
            <a:pPr marL="285750" indent="-228600">
              <a:lnSpc>
                <a:spcPct val="90000"/>
              </a:lnSpc>
              <a:spcAft>
                <a:spcPts val="600"/>
              </a:spcAft>
              <a:buFont typeface="Arial" panose="020B0604020202020204" pitchFamily="34" charset="0"/>
              <a:buChar char="•"/>
            </a:pPr>
            <a:r>
              <a:rPr lang="en-US" altLang="zh-CN" sz="1400"/>
              <a:t>It operates by constructing a multitude of decision trees at training time </a:t>
            </a:r>
          </a:p>
          <a:p>
            <a:pPr marL="285750" indent="-228600">
              <a:lnSpc>
                <a:spcPct val="90000"/>
              </a:lnSpc>
              <a:spcAft>
                <a:spcPts val="600"/>
              </a:spcAft>
              <a:buFont typeface="Arial" panose="020B0604020202020204" pitchFamily="34" charset="0"/>
              <a:buChar char="•"/>
            </a:pPr>
            <a:r>
              <a:rPr lang="en-US" altLang="zh-CN" sz="1400"/>
              <a:t>Outputs the class that is the </a:t>
            </a:r>
            <a:r>
              <a:rPr lang="en-US" altLang="zh-CN" sz="1400" i="1"/>
              <a:t>mode </a:t>
            </a:r>
            <a:r>
              <a:rPr lang="en-US" altLang="zh-CN" sz="1400"/>
              <a:t>of the classes (classification) or </a:t>
            </a:r>
            <a:r>
              <a:rPr lang="en-US" altLang="zh-CN" sz="1400" i="1"/>
              <a:t>mean prediction </a:t>
            </a:r>
            <a:r>
              <a:rPr lang="en-US" altLang="zh-CN" sz="1400"/>
              <a:t>(regression) of the individual trees</a:t>
            </a:r>
          </a:p>
          <a:p>
            <a:pPr marL="285750" indent="-228600">
              <a:lnSpc>
                <a:spcPct val="90000"/>
              </a:lnSpc>
              <a:spcAft>
                <a:spcPts val="600"/>
              </a:spcAft>
              <a:buFont typeface="Arial" panose="020B0604020202020204" pitchFamily="34" charset="0"/>
              <a:buChar char="•"/>
            </a:pPr>
            <a:r>
              <a:rPr lang="en-US" altLang="zh-CN" sz="1400"/>
              <a:t>Random decision forests correct for decision trees' habit of overfitting to their training set</a:t>
            </a:r>
          </a:p>
        </p:txBody>
      </p:sp>
    </p:spTree>
    <p:extLst>
      <p:ext uri="{BB962C8B-B14F-4D97-AF65-F5344CB8AC3E}">
        <p14:creationId xmlns:p14="http://schemas.microsoft.com/office/powerpoint/2010/main" val="1375997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5" y="262255"/>
            <a:ext cx="3380740"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Results 1</a:t>
            </a:r>
            <a:endParaRPr lang="zh-CN" altLang="en-US" b="1" dirty="0">
              <a:latin typeface="思源黑体 Regular" panose="020B0500000000000000" charset="-122"/>
              <a:ea typeface="思源黑体 Regular" panose="020B0500000000000000" charset="-122"/>
            </a:endParaRPr>
          </a:p>
        </p:txBody>
      </p:sp>
      <p:sp>
        <p:nvSpPr>
          <p:cNvPr id="9" name="文本框 8"/>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3</a:t>
            </a:r>
          </a:p>
        </p:txBody>
      </p:sp>
      <p:sp>
        <p:nvSpPr>
          <p:cNvPr id="31" name="文本框 30">
            <a:extLst>
              <a:ext uri="{FF2B5EF4-FFF2-40B4-BE49-F238E27FC236}">
                <a16:creationId xmlns:a16="http://schemas.microsoft.com/office/drawing/2014/main" id="{EF689F7E-6CAC-48E6-82EB-4C5F8B0D2085}"/>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graphicFrame>
        <p:nvGraphicFramePr>
          <p:cNvPr id="11" name="表格 10">
            <a:extLst>
              <a:ext uri="{FF2B5EF4-FFF2-40B4-BE49-F238E27FC236}">
                <a16:creationId xmlns:a16="http://schemas.microsoft.com/office/drawing/2014/main" id="{931229D6-ED89-234C-B710-C87BA095F711}"/>
              </a:ext>
            </a:extLst>
          </p:cNvPr>
          <p:cNvGraphicFramePr>
            <a:graphicFrameLocks noGrp="1"/>
          </p:cNvGraphicFramePr>
          <p:nvPr/>
        </p:nvGraphicFramePr>
        <p:xfrm>
          <a:off x="525983" y="854547"/>
          <a:ext cx="8129562" cy="3434406"/>
        </p:xfrm>
        <a:graphic>
          <a:graphicData uri="http://schemas.openxmlformats.org/drawingml/2006/table">
            <a:tbl>
              <a:tblPr>
                <a:tableStyleId>{BC89EF96-8CEA-46FF-86C4-4CE0E7609802}</a:tableStyleId>
              </a:tblPr>
              <a:tblGrid>
                <a:gridCol w="387122">
                  <a:extLst>
                    <a:ext uri="{9D8B030D-6E8A-4147-A177-3AD203B41FA5}">
                      <a16:colId xmlns:a16="http://schemas.microsoft.com/office/drawing/2014/main" val="1465277290"/>
                    </a:ext>
                  </a:extLst>
                </a:gridCol>
                <a:gridCol w="387122">
                  <a:extLst>
                    <a:ext uri="{9D8B030D-6E8A-4147-A177-3AD203B41FA5}">
                      <a16:colId xmlns:a16="http://schemas.microsoft.com/office/drawing/2014/main" val="355820852"/>
                    </a:ext>
                  </a:extLst>
                </a:gridCol>
                <a:gridCol w="387122">
                  <a:extLst>
                    <a:ext uri="{9D8B030D-6E8A-4147-A177-3AD203B41FA5}">
                      <a16:colId xmlns:a16="http://schemas.microsoft.com/office/drawing/2014/main" val="3814543077"/>
                    </a:ext>
                  </a:extLst>
                </a:gridCol>
                <a:gridCol w="387122">
                  <a:extLst>
                    <a:ext uri="{9D8B030D-6E8A-4147-A177-3AD203B41FA5}">
                      <a16:colId xmlns:a16="http://schemas.microsoft.com/office/drawing/2014/main" val="2155089372"/>
                    </a:ext>
                  </a:extLst>
                </a:gridCol>
                <a:gridCol w="387122">
                  <a:extLst>
                    <a:ext uri="{9D8B030D-6E8A-4147-A177-3AD203B41FA5}">
                      <a16:colId xmlns:a16="http://schemas.microsoft.com/office/drawing/2014/main" val="4006024411"/>
                    </a:ext>
                  </a:extLst>
                </a:gridCol>
                <a:gridCol w="387122">
                  <a:extLst>
                    <a:ext uri="{9D8B030D-6E8A-4147-A177-3AD203B41FA5}">
                      <a16:colId xmlns:a16="http://schemas.microsoft.com/office/drawing/2014/main" val="2723916764"/>
                    </a:ext>
                  </a:extLst>
                </a:gridCol>
                <a:gridCol w="387122">
                  <a:extLst>
                    <a:ext uri="{9D8B030D-6E8A-4147-A177-3AD203B41FA5}">
                      <a16:colId xmlns:a16="http://schemas.microsoft.com/office/drawing/2014/main" val="409382804"/>
                    </a:ext>
                  </a:extLst>
                </a:gridCol>
                <a:gridCol w="387122">
                  <a:extLst>
                    <a:ext uri="{9D8B030D-6E8A-4147-A177-3AD203B41FA5}">
                      <a16:colId xmlns:a16="http://schemas.microsoft.com/office/drawing/2014/main" val="1391691513"/>
                    </a:ext>
                  </a:extLst>
                </a:gridCol>
                <a:gridCol w="387122">
                  <a:extLst>
                    <a:ext uri="{9D8B030D-6E8A-4147-A177-3AD203B41FA5}">
                      <a16:colId xmlns:a16="http://schemas.microsoft.com/office/drawing/2014/main" val="2473524942"/>
                    </a:ext>
                  </a:extLst>
                </a:gridCol>
                <a:gridCol w="387122">
                  <a:extLst>
                    <a:ext uri="{9D8B030D-6E8A-4147-A177-3AD203B41FA5}">
                      <a16:colId xmlns:a16="http://schemas.microsoft.com/office/drawing/2014/main" val="3225190593"/>
                    </a:ext>
                  </a:extLst>
                </a:gridCol>
                <a:gridCol w="387122">
                  <a:extLst>
                    <a:ext uri="{9D8B030D-6E8A-4147-A177-3AD203B41FA5}">
                      <a16:colId xmlns:a16="http://schemas.microsoft.com/office/drawing/2014/main" val="4102372569"/>
                    </a:ext>
                  </a:extLst>
                </a:gridCol>
                <a:gridCol w="387122">
                  <a:extLst>
                    <a:ext uri="{9D8B030D-6E8A-4147-A177-3AD203B41FA5}">
                      <a16:colId xmlns:a16="http://schemas.microsoft.com/office/drawing/2014/main" val="1282349403"/>
                    </a:ext>
                  </a:extLst>
                </a:gridCol>
                <a:gridCol w="387122">
                  <a:extLst>
                    <a:ext uri="{9D8B030D-6E8A-4147-A177-3AD203B41FA5}">
                      <a16:colId xmlns:a16="http://schemas.microsoft.com/office/drawing/2014/main" val="1517808093"/>
                    </a:ext>
                  </a:extLst>
                </a:gridCol>
                <a:gridCol w="387122">
                  <a:extLst>
                    <a:ext uri="{9D8B030D-6E8A-4147-A177-3AD203B41FA5}">
                      <a16:colId xmlns:a16="http://schemas.microsoft.com/office/drawing/2014/main" val="2040042071"/>
                    </a:ext>
                  </a:extLst>
                </a:gridCol>
                <a:gridCol w="387122">
                  <a:extLst>
                    <a:ext uri="{9D8B030D-6E8A-4147-A177-3AD203B41FA5}">
                      <a16:colId xmlns:a16="http://schemas.microsoft.com/office/drawing/2014/main" val="2645363518"/>
                    </a:ext>
                  </a:extLst>
                </a:gridCol>
                <a:gridCol w="387122">
                  <a:extLst>
                    <a:ext uri="{9D8B030D-6E8A-4147-A177-3AD203B41FA5}">
                      <a16:colId xmlns:a16="http://schemas.microsoft.com/office/drawing/2014/main" val="994541973"/>
                    </a:ext>
                  </a:extLst>
                </a:gridCol>
                <a:gridCol w="387122">
                  <a:extLst>
                    <a:ext uri="{9D8B030D-6E8A-4147-A177-3AD203B41FA5}">
                      <a16:colId xmlns:a16="http://schemas.microsoft.com/office/drawing/2014/main" val="3272563157"/>
                    </a:ext>
                  </a:extLst>
                </a:gridCol>
                <a:gridCol w="387122">
                  <a:extLst>
                    <a:ext uri="{9D8B030D-6E8A-4147-A177-3AD203B41FA5}">
                      <a16:colId xmlns:a16="http://schemas.microsoft.com/office/drawing/2014/main" val="1619487821"/>
                    </a:ext>
                  </a:extLst>
                </a:gridCol>
                <a:gridCol w="387122">
                  <a:extLst>
                    <a:ext uri="{9D8B030D-6E8A-4147-A177-3AD203B41FA5}">
                      <a16:colId xmlns:a16="http://schemas.microsoft.com/office/drawing/2014/main" val="1317073353"/>
                    </a:ext>
                  </a:extLst>
                </a:gridCol>
                <a:gridCol w="387122">
                  <a:extLst>
                    <a:ext uri="{9D8B030D-6E8A-4147-A177-3AD203B41FA5}">
                      <a16:colId xmlns:a16="http://schemas.microsoft.com/office/drawing/2014/main" val="3909731365"/>
                    </a:ext>
                  </a:extLst>
                </a:gridCol>
                <a:gridCol w="387122">
                  <a:extLst>
                    <a:ext uri="{9D8B030D-6E8A-4147-A177-3AD203B41FA5}">
                      <a16:colId xmlns:a16="http://schemas.microsoft.com/office/drawing/2014/main" val="3194552282"/>
                    </a:ext>
                  </a:extLst>
                </a:gridCol>
              </a:tblGrid>
              <a:tr h="156284">
                <a:tc>
                  <a:txBody>
                    <a:bodyPr/>
                    <a:lstStyle/>
                    <a:p>
                      <a:pPr algn="ctr" fontAlgn="ctr"/>
                      <a:endParaRPr lang="zh-CN" altLang="en-US" sz="500" b="1" i="0" u="none" strike="noStrike" dirty="0">
                        <a:solidFill>
                          <a:srgbClr val="C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a:t>
                      </a:r>
                      <a:r>
                        <a:rPr lang="en-US" altLang="zh-CN" sz="500" b="1" u="none" strike="noStrike" dirty="0">
                          <a:effectLst/>
                        </a:rPr>
                        <a:t>1</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SZ_399004</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SZ_399005</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SZ_399006</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SZ_399007</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SZ_399008</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SZ_399231</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SZ_399232</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SZ_399233</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SZ_399234</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SZ_399235</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SZ_399236</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SZ_399237</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SZ_399239</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SZ_399240</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SZ_399241</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SZ_399242</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SZ_399243</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SZ_399244</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algn="ctr" fontAlgn="ctr"/>
                      <a:r>
                        <a:rPr lang="en" sz="500" b="1" u="none" strike="noStrike" dirty="0">
                          <a:effectLst/>
                        </a:rPr>
                        <a:t>SZ_399248</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1467518080"/>
                  </a:ext>
                </a:extLst>
              </a:tr>
              <a:tr h="156284">
                <a:tc gridSpan="21">
                  <a:txBody>
                    <a:bodyPr/>
                    <a:lstStyle/>
                    <a:p>
                      <a:pPr algn="ctr" fontAlgn="ctr"/>
                      <a:r>
                        <a:rPr lang="en" sz="500" b="1" u="none" strike="noStrike" dirty="0">
                          <a:effectLst/>
                        </a:rPr>
                        <a:t>one 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2526749928"/>
                  </a:ext>
                </a:extLst>
              </a:tr>
              <a:tr h="232505">
                <a:tc>
                  <a:txBody>
                    <a:bodyPr/>
                    <a:lstStyle/>
                    <a:p>
                      <a:pPr algn="ctr" fontAlgn="ctr"/>
                      <a:r>
                        <a:rPr lang="en" sz="500" u="none" strike="noStrike" dirty="0" err="1">
                          <a:effectLst/>
                        </a:rPr>
                        <a:t>max_drawback</a:t>
                      </a:r>
                      <a:r>
                        <a:rPr lang="en" sz="500" u="none" strike="noStrike" dirty="0">
                          <a:effectLst/>
                        </a:rPr>
                        <a:t>(without cost)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-0.003436</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-0.005523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-0.004658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-0.00611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-0.005625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-0.004185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-0.011902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-0.00878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-0.003689</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-0.005284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-0.005049</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-0.004434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-0.004842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-0.007019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-0.017433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-0.008442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-0.011331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-0.008862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-0.006863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-0.012102</a:t>
                      </a:r>
                    </a:p>
                  </a:txBody>
                  <a:tcPr marL="9525" marR="9525" marT="9525" marB="0" anchor="ctr"/>
                </a:tc>
                <a:extLst>
                  <a:ext uri="{0D108BD9-81ED-4DB2-BD59-A6C34878D82A}">
                    <a16:rowId xmlns:a16="http://schemas.microsoft.com/office/drawing/2014/main" val="2402062130"/>
                  </a:ext>
                </a:extLst>
              </a:tr>
              <a:tr h="156284">
                <a:tc gridSpan="21">
                  <a:txBody>
                    <a:bodyPr/>
                    <a:lstStyle/>
                    <a:p>
                      <a:pPr algn="ctr" fontAlgn="ctr"/>
                      <a:r>
                        <a:rPr lang="en" sz="500" b="1" u="none" strike="noStrike" dirty="0">
                          <a:effectLst/>
                        </a:rPr>
                        <a:t>cannot short one 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3241739672"/>
                  </a:ext>
                </a:extLst>
              </a:tr>
              <a:tr h="156284">
                <a:tc>
                  <a:txBody>
                    <a:bodyPr/>
                    <a:lstStyle/>
                    <a:p>
                      <a:pPr algn="ctr" fontAlgn="ctr"/>
                      <a:r>
                        <a:rPr lang="en" sz="500" u="none" strike="noStrike" dirty="0">
                          <a:effectLst/>
                        </a:rPr>
                        <a:t>trade amount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370</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393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395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440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378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402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452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357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409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412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400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416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441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444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421</a:t>
                      </a:r>
                    </a:p>
                  </a:txBody>
                  <a:tcPr marL="9525" marR="9525" marT="9525" marB="0" anchor="ctr"/>
                </a:tc>
                <a:extLst>
                  <a:ext uri="{0D108BD9-81ED-4DB2-BD59-A6C34878D82A}">
                    <a16:rowId xmlns:a16="http://schemas.microsoft.com/office/drawing/2014/main" val="2846029554"/>
                  </a:ext>
                </a:extLst>
              </a:tr>
              <a:tr h="156284">
                <a:tc>
                  <a:txBody>
                    <a:bodyPr/>
                    <a:lstStyle/>
                    <a:p>
                      <a:pPr algn="ctr" fontAlgn="ctr"/>
                      <a:r>
                        <a:rPr lang="en" sz="500" u="none" strike="noStrike" dirty="0" err="1">
                          <a:effectLst/>
                        </a:rPr>
                        <a:t>return_withoutc</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0.125609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0.087675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0.149955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0.053257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0.135963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0.149941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0.020534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0.021078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0.134748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0.033311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0.049033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0.086772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0.058192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0.127435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0.102076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0.047683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0.05583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0.066977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0.025055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0.044627</a:t>
                      </a:r>
                    </a:p>
                  </a:txBody>
                  <a:tcPr marL="9525" marR="9525" marT="9525" marB="0" anchor="ctr"/>
                </a:tc>
                <a:extLst>
                  <a:ext uri="{0D108BD9-81ED-4DB2-BD59-A6C34878D82A}">
                    <a16:rowId xmlns:a16="http://schemas.microsoft.com/office/drawing/2014/main" val="4068128080"/>
                  </a:ext>
                </a:extLst>
              </a:tr>
              <a:tr h="156284">
                <a:tc>
                  <a:txBody>
                    <a:bodyPr/>
                    <a:lstStyle/>
                    <a:p>
                      <a:pPr algn="ctr" fontAlgn="ctr"/>
                      <a:r>
                        <a:rPr lang="en" sz="500" u="none" strike="noStrike" dirty="0">
                          <a:effectLst/>
                        </a:rPr>
                        <a:t>return </a:t>
                      </a:r>
                      <a:r>
                        <a:rPr lang="en" sz="500" u="none" strike="noStrike" dirty="0" err="1">
                          <a:effectLst/>
                        </a:rPr>
                        <a:t>withc</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0.070258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0.026297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0.090479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-0.011836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0.075908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0.089072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-0.049599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-0.042524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0.080394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-0.031357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-0.011262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0.025162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-0.006049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0.065517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0.036181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-0.022072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-0.012053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0.000678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-0.042323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-0.019072</a:t>
                      </a:r>
                    </a:p>
                  </a:txBody>
                  <a:tcPr marL="9525" marR="9525" marT="9525" marB="0" anchor="ctr"/>
                </a:tc>
                <a:extLst>
                  <a:ext uri="{0D108BD9-81ED-4DB2-BD59-A6C34878D82A}">
                    <a16:rowId xmlns:a16="http://schemas.microsoft.com/office/drawing/2014/main" val="2719031450"/>
                  </a:ext>
                </a:extLst>
              </a:tr>
              <a:tr h="156284">
                <a:tc gridSpan="21">
                  <a:txBody>
                    <a:bodyPr/>
                    <a:lstStyle/>
                    <a:p>
                      <a:pPr algn="ctr" fontAlgn="ctr"/>
                      <a:r>
                        <a:rPr lang="en" sz="500" b="1" u="none" strike="noStrike" dirty="0">
                          <a:effectLst/>
                        </a:rPr>
                        <a:t>can short one 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4052528243"/>
                  </a:ext>
                </a:extLst>
              </a:tr>
              <a:tr h="156284">
                <a:tc>
                  <a:txBody>
                    <a:bodyPr/>
                    <a:lstStyle/>
                    <a:p>
                      <a:pPr algn="ctr" fontAlgn="ctr"/>
                      <a:r>
                        <a:rPr lang="en" sz="500" u="none" strike="noStrike" dirty="0">
                          <a:effectLst/>
                        </a:rPr>
                        <a:t>trade amount</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370</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393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395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440</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378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402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452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357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409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412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400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416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441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444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432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421</a:t>
                      </a:r>
                    </a:p>
                  </a:txBody>
                  <a:tcPr marL="9525" marR="9525" marT="9525" marB="0" anchor="ctr"/>
                </a:tc>
                <a:extLst>
                  <a:ext uri="{0D108BD9-81ED-4DB2-BD59-A6C34878D82A}">
                    <a16:rowId xmlns:a16="http://schemas.microsoft.com/office/drawing/2014/main" val="2703656719"/>
                  </a:ext>
                </a:extLst>
              </a:tr>
              <a:tr h="156284">
                <a:tc>
                  <a:txBody>
                    <a:bodyPr/>
                    <a:lstStyle/>
                    <a:p>
                      <a:pPr algn="ctr" fontAlgn="ctr"/>
                      <a:r>
                        <a:rPr lang="en" sz="500" u="none" strike="noStrike" dirty="0" err="1">
                          <a:effectLst/>
                        </a:rPr>
                        <a:t>return_withoutc</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0.125609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0.087675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0.149955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0.053257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0.135963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0.149941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0.020534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0.021078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0.134748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0.033311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0.049033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0.086772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0.058192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0.127435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0.102076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0.047683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0.05583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0.066977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0.025055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0.044627</a:t>
                      </a:r>
                    </a:p>
                  </a:txBody>
                  <a:tcPr marL="9525" marR="9525" marT="9525" marB="0" anchor="ctr"/>
                </a:tc>
                <a:extLst>
                  <a:ext uri="{0D108BD9-81ED-4DB2-BD59-A6C34878D82A}">
                    <a16:rowId xmlns:a16="http://schemas.microsoft.com/office/drawing/2014/main" val="2364641611"/>
                  </a:ext>
                </a:extLst>
              </a:tr>
              <a:tr h="156284">
                <a:tc>
                  <a:txBody>
                    <a:bodyPr/>
                    <a:lstStyle/>
                    <a:p>
                      <a:pPr algn="ctr" fontAlgn="ctr"/>
                      <a:r>
                        <a:rPr lang="en" sz="500" u="none" strike="noStrike" dirty="0">
                          <a:effectLst/>
                        </a:rPr>
                        <a:t>return </a:t>
                      </a:r>
                      <a:r>
                        <a:rPr lang="en" sz="500" u="none" strike="noStrike" dirty="0" err="1">
                          <a:effectLst/>
                        </a:rPr>
                        <a:t>withc</a:t>
                      </a:r>
                      <a:endParaRPr lang="en"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0.070258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0.026297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0.090479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-0.011836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0.075908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0.089072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-0.049599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-0.042524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0.080394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-0.031357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-0.011262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0.025162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-0.006049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0.065517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0.036181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-0.022072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-0.012053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0.000678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-0.042323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-0.019072</a:t>
                      </a:r>
                    </a:p>
                  </a:txBody>
                  <a:tcPr marL="9525" marR="9525" marT="9525" marB="0" anchor="ctr"/>
                </a:tc>
                <a:extLst>
                  <a:ext uri="{0D108BD9-81ED-4DB2-BD59-A6C34878D82A}">
                    <a16:rowId xmlns:a16="http://schemas.microsoft.com/office/drawing/2014/main" val="1306367773"/>
                  </a:ext>
                </a:extLst>
              </a:tr>
              <a:tr h="156284">
                <a:tc gridSpan="21">
                  <a:txBody>
                    <a:bodyPr/>
                    <a:lstStyle/>
                    <a:p>
                      <a:pPr algn="ctr" fontAlgn="ctr"/>
                      <a:r>
                        <a:rPr lang="en" sz="500" b="1" u="none" strike="noStrike" dirty="0">
                          <a:effectLst/>
                        </a:rPr>
                        <a:t>Multi-strategy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808738534"/>
                  </a:ext>
                </a:extLst>
              </a:tr>
              <a:tr h="232505">
                <a:tc>
                  <a:txBody>
                    <a:bodyPr/>
                    <a:lstStyle/>
                    <a:p>
                      <a:pPr algn="ctr" fontAlgn="ctr"/>
                      <a:r>
                        <a:rPr lang="en" sz="500" u="none" strike="noStrike">
                          <a:effectLst/>
                        </a:rPr>
                        <a:t>max_drawback(without cost)</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-0.011786</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-0.011204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-0.015953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-0.015172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-0.010943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-0.01611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-0.020262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-0.016028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-0.012343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-0.012371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-0.019908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-0.009316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-0.017192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-0.019581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-0.020336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-0.012147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-0.036177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-0.018223</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-0.016334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-0.016284</a:t>
                      </a:r>
                    </a:p>
                  </a:txBody>
                  <a:tcPr marL="9525" marR="9525" marT="9525" marB="0" anchor="ctr"/>
                </a:tc>
                <a:extLst>
                  <a:ext uri="{0D108BD9-81ED-4DB2-BD59-A6C34878D82A}">
                    <a16:rowId xmlns:a16="http://schemas.microsoft.com/office/drawing/2014/main" val="785610768"/>
                  </a:ext>
                </a:extLst>
              </a:tr>
              <a:tr h="156284">
                <a:tc gridSpan="21">
                  <a:txBody>
                    <a:bodyPr/>
                    <a:lstStyle/>
                    <a:p>
                      <a:pPr algn="ctr" fontAlgn="ctr"/>
                      <a:r>
                        <a:rPr lang="en" sz="500" b="1" u="none" strike="noStrike" dirty="0">
                          <a:effectLst/>
                        </a:rPr>
                        <a:t>cannot short one 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3844557803"/>
                  </a:ext>
                </a:extLst>
              </a:tr>
              <a:tr h="156284">
                <a:tc>
                  <a:txBody>
                    <a:bodyPr/>
                    <a:lstStyle/>
                    <a:p>
                      <a:pPr algn="ctr" fontAlgn="ctr"/>
                      <a:r>
                        <a:rPr lang="en" sz="500" u="none" strike="noStrike">
                          <a:effectLst/>
                        </a:rPr>
                        <a:t>trade amount</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7617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8064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7971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8852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7993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7590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9361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9223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7018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8369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8572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8211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8933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8088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8648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8717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9124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8690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8820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8692</a:t>
                      </a:r>
                    </a:p>
                  </a:txBody>
                  <a:tcPr marL="9525" marR="9525" marT="9525" marB="0" anchor="ctr"/>
                </a:tc>
                <a:extLst>
                  <a:ext uri="{0D108BD9-81ED-4DB2-BD59-A6C34878D82A}">
                    <a16:rowId xmlns:a16="http://schemas.microsoft.com/office/drawing/2014/main" val="11823952"/>
                  </a:ext>
                </a:extLst>
              </a:tr>
              <a:tr h="156284">
                <a:tc>
                  <a:txBody>
                    <a:bodyPr/>
                    <a:lstStyle/>
                    <a:p>
                      <a:pPr algn="ctr" fontAlgn="ctr"/>
                      <a:r>
                        <a:rPr lang="en" sz="500" u="none" strike="noStrike">
                          <a:effectLst/>
                        </a:rPr>
                        <a:t>return_withoutc</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1.588357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1.196376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3.512374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0.265724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1.543475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2.74368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1.373875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0.14477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1.708647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0.850711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2.07111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1.550624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-0.597341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1.525142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0.469731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2.438844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1.50776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0.913166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1.124002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2.008798</a:t>
                      </a:r>
                    </a:p>
                  </a:txBody>
                  <a:tcPr marL="9525" marR="9525" marT="9525" marB="0" anchor="ctr"/>
                </a:tc>
                <a:extLst>
                  <a:ext uri="{0D108BD9-81ED-4DB2-BD59-A6C34878D82A}">
                    <a16:rowId xmlns:a16="http://schemas.microsoft.com/office/drawing/2014/main" val="1022555056"/>
                  </a:ext>
                </a:extLst>
              </a:tr>
              <a:tr h="156284">
                <a:tc>
                  <a:txBody>
                    <a:bodyPr/>
                    <a:lstStyle/>
                    <a:p>
                      <a:pPr algn="ctr" fontAlgn="ctr"/>
                      <a:r>
                        <a:rPr lang="en" sz="500" u="none" strike="noStrike">
                          <a:effectLst/>
                        </a:rPr>
                        <a:t>return withc</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0.568705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0.083898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2.463888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-0.930972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0.461969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1.748487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0.015708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-1.095948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0.772382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-0.321249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0.918336</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0.397336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-1.847263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0.475629</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-0.69277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1.24285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0.233465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-0.289381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-0.052509</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0.811558</a:t>
                      </a:r>
                    </a:p>
                  </a:txBody>
                  <a:tcPr marL="9525" marR="9525" marT="9525" marB="0" anchor="ctr"/>
                </a:tc>
                <a:extLst>
                  <a:ext uri="{0D108BD9-81ED-4DB2-BD59-A6C34878D82A}">
                    <a16:rowId xmlns:a16="http://schemas.microsoft.com/office/drawing/2014/main" val="3678835272"/>
                  </a:ext>
                </a:extLst>
              </a:tr>
              <a:tr h="156284">
                <a:tc gridSpan="21">
                  <a:txBody>
                    <a:bodyPr/>
                    <a:lstStyle/>
                    <a:p>
                      <a:pPr algn="ctr" fontAlgn="ctr"/>
                      <a:r>
                        <a:rPr lang="en" sz="500" b="1" u="none" strike="noStrike" dirty="0">
                          <a:effectLst/>
                        </a:rPr>
                        <a:t>can short one strategy</a:t>
                      </a:r>
                      <a:endParaRPr lang="en" sz="500" b="1"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tc hMerge="1">
                  <a:txBody>
                    <a:bodyPr/>
                    <a:lstStyle/>
                    <a:p>
                      <a:pPr algn="ctr" fontAlgn="ctr"/>
                      <a:endParaRPr lang="zh-CN" altLang="en-US" sz="500" b="0" i="0" u="none" strike="noStrike" dirty="0">
                        <a:solidFill>
                          <a:srgbClr val="000000"/>
                        </a:solidFill>
                        <a:effectLst/>
                        <a:latin typeface="等线" panose="02010600030101010101" pitchFamily="2" charset="-122"/>
                        <a:ea typeface="等线" panose="02010600030101010101" pitchFamily="2" charset="-122"/>
                      </a:endParaRPr>
                    </a:p>
                  </a:txBody>
                  <a:tcPr marL="3841" marR="3841" marT="3841" marB="0" anchor="ctr"/>
                </a:tc>
                <a:extLst>
                  <a:ext uri="{0D108BD9-81ED-4DB2-BD59-A6C34878D82A}">
                    <a16:rowId xmlns:a16="http://schemas.microsoft.com/office/drawing/2014/main" val="3965704747"/>
                  </a:ext>
                </a:extLst>
              </a:tr>
              <a:tr h="156284">
                <a:tc>
                  <a:txBody>
                    <a:bodyPr/>
                    <a:lstStyle/>
                    <a:p>
                      <a:pPr algn="ctr" fontAlgn="ctr"/>
                      <a:r>
                        <a:rPr lang="en" sz="500" u="none" strike="noStrike">
                          <a:effectLst/>
                        </a:rPr>
                        <a:t>trade amount</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6177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6607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6412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6908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6516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6114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7528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6773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5828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6608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6735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6478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7062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6492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6768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6540</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6948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6798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6738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6809</a:t>
                      </a:r>
                    </a:p>
                  </a:txBody>
                  <a:tcPr marL="9525" marR="9525" marT="9525" marB="0" anchor="ctr"/>
                </a:tc>
                <a:extLst>
                  <a:ext uri="{0D108BD9-81ED-4DB2-BD59-A6C34878D82A}">
                    <a16:rowId xmlns:a16="http://schemas.microsoft.com/office/drawing/2014/main" val="2015250613"/>
                  </a:ext>
                </a:extLst>
              </a:tr>
              <a:tr h="156284">
                <a:tc>
                  <a:txBody>
                    <a:bodyPr/>
                    <a:lstStyle/>
                    <a:p>
                      <a:pPr algn="ctr" fontAlgn="ctr"/>
                      <a:r>
                        <a:rPr lang="en" sz="500" u="none" strike="noStrike">
                          <a:effectLst/>
                        </a:rPr>
                        <a:t>return_withoutc</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3.119321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2.218156</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4.860389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1.094691</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2.861398</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5.452144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1.072397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1.612259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3.363321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2.60835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3.124537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3.73599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-0.305414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3.670658</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1.626234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2.869467</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2.136861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2.813991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2.785446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1.804636</a:t>
                      </a:r>
                    </a:p>
                  </a:txBody>
                  <a:tcPr marL="9525" marR="9525" marT="9525" marB="0" anchor="ctr"/>
                </a:tc>
                <a:extLst>
                  <a:ext uri="{0D108BD9-81ED-4DB2-BD59-A6C34878D82A}">
                    <a16:rowId xmlns:a16="http://schemas.microsoft.com/office/drawing/2014/main" val="3716560210"/>
                  </a:ext>
                </a:extLst>
              </a:tr>
              <a:tr h="156284">
                <a:tc>
                  <a:txBody>
                    <a:bodyPr/>
                    <a:lstStyle/>
                    <a:p>
                      <a:pPr algn="ctr" fontAlgn="ctr"/>
                      <a:r>
                        <a:rPr lang="en" sz="500" u="none" strike="noStrike">
                          <a:effectLst/>
                        </a:rPr>
                        <a:t>return withc</a:t>
                      </a:r>
                      <a:endParaRPr lang="en" sz="500" b="0" i="0" u="none" strike="noStrike">
                        <a:solidFill>
                          <a:srgbClr val="000000"/>
                        </a:solidFill>
                        <a:effectLst/>
                        <a:latin typeface="等线" panose="02010600030101010101" pitchFamily="2" charset="-122"/>
                        <a:ea typeface="等线" panose="02010600030101010101" pitchFamily="2" charset="-122"/>
                      </a:endParaRPr>
                    </a:p>
                  </a:txBody>
                  <a:tcPr marL="3841" marR="3841" marT="3841"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1.9464</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0.946925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3.641556</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-0.23155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1.616355</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4.290793</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-0.350759</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0.305065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2.26711</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1.332725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1.865487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2.468887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-1.642177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2.448217</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0.334005</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1.56782</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0.801472</a:t>
                      </a:r>
                    </a:p>
                  </a:txBody>
                  <a:tcPr marL="9525" marR="9525" marT="9525" marB="0" anchor="ctr"/>
                </a:tc>
                <a:tc>
                  <a:txBody>
                    <a:bodyPr/>
                    <a:lstStyle/>
                    <a:p>
                      <a:pPr marL="0" algn="ctr" defTabSz="685800" rtl="0" eaLnBrk="1" fontAlgn="ctr" latinLnBrk="0" hangingPunct="1"/>
                      <a:r>
                        <a:rPr lang="en-US" altLang="zh-CN" sz="400" u="none" strike="noStrike" kern="1200">
                          <a:solidFill>
                            <a:schemeClr val="tx1"/>
                          </a:solidFill>
                          <a:effectLst/>
                          <a:latin typeface="+mn-lt"/>
                          <a:ea typeface="+mn-ea"/>
                          <a:cs typeface="+mn-cs"/>
                        </a:rPr>
                        <a:t>1.501944</a:t>
                      </a:r>
                    </a:p>
                  </a:txBody>
                  <a:tcPr marL="9525" marR="9525" marT="9525" marB="0" anchor="ctr"/>
                </a:tc>
                <a:tc>
                  <a:txBody>
                    <a:bodyPr/>
                    <a:lstStyle/>
                    <a:p>
                      <a:pPr marL="0" algn="ctr" defTabSz="685800" rtl="0" eaLnBrk="1" fontAlgn="ctr" latinLnBrk="0" hangingPunct="1"/>
                      <a:r>
                        <a:rPr lang="en-US" altLang="zh-CN" sz="400" u="none" strike="noStrike" kern="1200" dirty="0">
                          <a:solidFill>
                            <a:schemeClr val="tx1"/>
                          </a:solidFill>
                          <a:effectLst/>
                          <a:latin typeface="+mn-lt"/>
                          <a:ea typeface="+mn-ea"/>
                          <a:cs typeface="+mn-cs"/>
                        </a:rPr>
                        <a:t>1.463622</a:t>
                      </a:r>
                    </a:p>
                  </a:txBody>
                  <a:tcPr marL="9525" marR="9525" marT="9525" marB="0" anchor="ctr"/>
                </a:tc>
                <a:tc>
                  <a:txBody>
                    <a:bodyPr/>
                    <a:lstStyle/>
                    <a:p>
                      <a:pPr marL="0" algn="ctr" defTabSz="685800" rtl="0" eaLnBrk="1" fontAlgn="ctr" latinLnBrk="0" hangingPunct="1"/>
                      <a:endParaRPr lang="zh-CN" altLang="en-US" sz="400" u="none" strike="noStrike" kern="1200" dirty="0">
                        <a:solidFill>
                          <a:schemeClr val="tx1"/>
                        </a:solidFill>
                        <a:effectLst/>
                        <a:latin typeface="+mn-lt"/>
                        <a:ea typeface="+mn-ea"/>
                        <a:cs typeface="+mn-cs"/>
                      </a:endParaRPr>
                    </a:p>
                  </a:txBody>
                  <a:tcPr marL="9525" marR="9525" marT="9525" marB="0" anchor="ctr"/>
                </a:tc>
                <a:extLst>
                  <a:ext uri="{0D108BD9-81ED-4DB2-BD59-A6C34878D82A}">
                    <a16:rowId xmlns:a16="http://schemas.microsoft.com/office/drawing/2014/main" val="206296596"/>
                  </a:ext>
                </a:extLst>
              </a:tr>
            </a:tbl>
          </a:graphicData>
        </a:graphic>
      </p:graphicFrame>
    </p:spTree>
    <p:extLst>
      <p:ext uri="{BB962C8B-B14F-4D97-AF65-F5344CB8AC3E}">
        <p14:creationId xmlns:p14="http://schemas.microsoft.com/office/powerpoint/2010/main" val="357121220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esk with a computer on a table&#10;&#10;Description automatically generated">
            <a:extLst>
              <a:ext uri="{FF2B5EF4-FFF2-40B4-BE49-F238E27FC236}">
                <a16:creationId xmlns:a16="http://schemas.microsoft.com/office/drawing/2014/main" id="{B72B307F-AF59-4764-A017-00F03323E175}"/>
              </a:ext>
            </a:extLst>
          </p:cNvPr>
          <p:cNvPicPr>
            <a:picLocks noChangeAspect="1" noChangeArrowheads="1"/>
          </p:cNvPicPr>
          <p:nvPr/>
        </p:nvPicPr>
        <p:blipFill rotWithShape="1">
          <a:blip r:embed="rId2">
            <a:duotone>
              <a:prstClr val="black"/>
              <a:schemeClr val="tx2">
                <a:tint val="45000"/>
                <a:satMod val="400000"/>
              </a:schemeClr>
            </a:duotone>
            <a:alphaModFix amt="25000"/>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B82524-8895-451C-A737-3A80CDAD30E9}"/>
              </a:ext>
            </a:extLst>
          </p:cNvPr>
          <p:cNvSpPr/>
          <p:nvPr/>
        </p:nvSpPr>
        <p:spPr>
          <a:xfrm>
            <a:off x="1617375" y="1842924"/>
            <a:ext cx="787899" cy="71"/>
          </a:xfrm>
          <a:prstGeom prst="rect">
            <a:avLst/>
          </a:prstGeom>
        </p:spPr>
        <p:style>
          <a:lnRef idx="1">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2">
            <a:schemeClr val="accent5">
              <a:tint val="40000"/>
              <a:alpha val="90000"/>
              <a:hueOff val="0"/>
              <a:satOff val="0"/>
              <a:lumOff val="0"/>
              <a:alphaOff val="0"/>
            </a:schemeClr>
          </a:effectRef>
          <a:fontRef idx="minor">
            <a:schemeClr val="dk1">
              <a:hueOff val="0"/>
              <a:satOff val="0"/>
              <a:lumOff val="0"/>
              <a:alphaOff val="0"/>
            </a:schemeClr>
          </a:fontRef>
        </p:style>
      </p:sp>
      <p:sp>
        <p:nvSpPr>
          <p:cNvPr id="4" name="Arrow: Chevron 3">
            <a:extLst>
              <a:ext uri="{FF2B5EF4-FFF2-40B4-BE49-F238E27FC236}">
                <a16:creationId xmlns:a16="http://schemas.microsoft.com/office/drawing/2014/main" id="{833D9E0D-4C35-452B-A6C0-FC849C31496C}"/>
              </a:ext>
            </a:extLst>
          </p:cNvPr>
          <p:cNvSpPr/>
          <p:nvPr/>
        </p:nvSpPr>
        <p:spPr>
          <a:xfrm>
            <a:off x="2452549" y="1776712"/>
            <a:ext cx="90608" cy="170234"/>
          </a:xfrm>
          <a:prstGeom prst="chevron">
            <a:avLst>
              <a:gd name="adj" fmla="val 90000"/>
            </a:avLst>
          </a:prstGeom>
        </p:spPr>
        <p:style>
          <a:lnRef idx="1">
            <a:schemeClr val="accent5">
              <a:tint val="40000"/>
              <a:alpha val="90000"/>
              <a:hueOff val="59544"/>
              <a:satOff val="-1297"/>
              <a:lumOff val="-218"/>
              <a:alphaOff val="0"/>
            </a:schemeClr>
          </a:lnRef>
          <a:fillRef idx="1">
            <a:schemeClr val="accent5">
              <a:tint val="40000"/>
              <a:alpha val="90000"/>
              <a:hueOff val="59544"/>
              <a:satOff val="-1297"/>
              <a:lumOff val="-218"/>
              <a:alphaOff val="0"/>
            </a:schemeClr>
          </a:fillRef>
          <a:effectRef idx="2">
            <a:schemeClr val="accent5">
              <a:tint val="40000"/>
              <a:alpha val="90000"/>
              <a:hueOff val="59544"/>
              <a:satOff val="-1297"/>
              <a:lumOff val="-218"/>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100BEC5A-606D-4A6D-B7C7-498FD9D01097}"/>
              </a:ext>
            </a:extLst>
          </p:cNvPr>
          <p:cNvSpPr/>
          <p:nvPr/>
        </p:nvSpPr>
        <p:spPr>
          <a:xfrm>
            <a:off x="1128428" y="707153"/>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1</a:t>
            </a:r>
          </a:p>
        </p:txBody>
      </p:sp>
      <p:sp>
        <p:nvSpPr>
          <p:cNvPr id="6" name="Freeform: Shape 5">
            <a:extLst>
              <a:ext uri="{FF2B5EF4-FFF2-40B4-BE49-F238E27FC236}">
                <a16:creationId xmlns:a16="http://schemas.microsoft.com/office/drawing/2014/main" id="{EB4436F2-3237-4A85-8002-E2FBDD94DDFE}"/>
              </a:ext>
            </a:extLst>
          </p:cNvPr>
          <p:cNvSpPr/>
          <p:nvPr/>
        </p:nvSpPr>
        <p:spPr>
          <a:xfrm>
            <a:off x="632500" y="1653556"/>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119088"/>
              <a:satOff val="-2595"/>
              <a:lumOff val="-435"/>
              <a:alphaOff val="0"/>
            </a:schemeClr>
          </a:lnRef>
          <a:fillRef idx="1">
            <a:schemeClr val="accent5">
              <a:tint val="40000"/>
              <a:alpha val="90000"/>
              <a:hueOff val="119088"/>
              <a:satOff val="-2595"/>
              <a:lumOff val="-435"/>
              <a:alphaOff val="0"/>
            </a:schemeClr>
          </a:fillRef>
          <a:effectRef idx="2">
            <a:schemeClr val="accent5">
              <a:tint val="40000"/>
              <a:alpha val="90000"/>
              <a:hueOff val="119088"/>
              <a:satOff val="-2595"/>
              <a:lumOff val="-43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lnSpc>
                <a:spcPct val="90000"/>
              </a:lnSpc>
              <a:spcBef>
                <a:spcPct val="0"/>
              </a:spcBef>
              <a:spcAft>
                <a:spcPct val="35000"/>
              </a:spcAft>
              <a:buNone/>
            </a:pPr>
            <a:r>
              <a:rPr lang="en-US" sz="1100" b="1" kern="1200" dirty="0"/>
              <a:t>STAGE 1</a:t>
            </a:r>
          </a:p>
          <a:p>
            <a:pPr marL="57150" lvl="1" indent="-57150" algn="l" defTabSz="488950">
              <a:spcBef>
                <a:spcPct val="0"/>
              </a:spcBef>
              <a:spcAft>
                <a:spcPct val="15000"/>
              </a:spcAft>
              <a:buChar char="•"/>
            </a:pPr>
            <a:r>
              <a:rPr lang="en-US" sz="1100" kern="1200" dirty="0"/>
              <a:t>Raw Data</a:t>
            </a:r>
          </a:p>
          <a:p>
            <a:pPr marL="114300" lvl="2" indent="-57150" algn="l" defTabSz="488950">
              <a:spcBef>
                <a:spcPct val="0"/>
              </a:spcBef>
              <a:spcAft>
                <a:spcPct val="15000"/>
              </a:spcAft>
              <a:buChar char="•"/>
            </a:pPr>
            <a:r>
              <a:rPr lang="en-US" sz="1100" kern="1200" dirty="0"/>
              <a:t>Shenzhen and Shanghai indexes over 3 month</a:t>
            </a:r>
          </a:p>
          <a:p>
            <a:pPr marL="114300" lvl="2" indent="-57150" algn="l" defTabSz="488950">
              <a:spcBef>
                <a:spcPct val="0"/>
              </a:spcBef>
              <a:spcAft>
                <a:spcPct val="15000"/>
              </a:spcAft>
              <a:buChar char="•"/>
            </a:pPr>
            <a:r>
              <a:rPr lang="en-US" sz="1100" kern="1200" dirty="0"/>
              <a:t>Around 250 000 observations of 10 variables</a:t>
            </a:r>
          </a:p>
        </p:txBody>
      </p:sp>
      <p:sp>
        <p:nvSpPr>
          <p:cNvPr id="7" name="Rectangle 6">
            <a:extLst>
              <a:ext uri="{FF2B5EF4-FFF2-40B4-BE49-F238E27FC236}">
                <a16:creationId xmlns:a16="http://schemas.microsoft.com/office/drawing/2014/main" id="{6CC7E7D8-57B0-4449-90F6-DC3E04E20CCC}"/>
              </a:ext>
            </a:extLst>
          </p:cNvPr>
          <p:cNvSpPr/>
          <p:nvPr/>
        </p:nvSpPr>
        <p:spPr>
          <a:xfrm>
            <a:off x="2602250" y="1843196"/>
            <a:ext cx="1772774" cy="72"/>
          </a:xfrm>
          <a:prstGeom prst="rect">
            <a:avLst/>
          </a:prstGeom>
        </p:spPr>
        <p:style>
          <a:lnRef idx="1">
            <a:schemeClr val="accent5">
              <a:tint val="40000"/>
              <a:alpha val="90000"/>
              <a:hueOff val="178631"/>
              <a:satOff val="-3892"/>
              <a:lumOff val="-653"/>
              <a:alphaOff val="0"/>
            </a:schemeClr>
          </a:lnRef>
          <a:fillRef idx="1">
            <a:schemeClr val="accent5">
              <a:tint val="40000"/>
              <a:alpha val="90000"/>
              <a:hueOff val="178631"/>
              <a:satOff val="-3892"/>
              <a:lumOff val="-653"/>
              <a:alphaOff val="0"/>
            </a:schemeClr>
          </a:fillRef>
          <a:effectRef idx="2">
            <a:schemeClr val="accent5">
              <a:tint val="40000"/>
              <a:alpha val="90000"/>
              <a:hueOff val="178631"/>
              <a:satOff val="-3892"/>
              <a:lumOff val="-653"/>
              <a:alphaOff val="0"/>
            </a:schemeClr>
          </a:effectRef>
          <a:fontRef idx="minor">
            <a:schemeClr val="dk1">
              <a:hueOff val="0"/>
              <a:satOff val="0"/>
              <a:lumOff val="0"/>
              <a:alphaOff val="0"/>
            </a:schemeClr>
          </a:fontRef>
        </p:style>
      </p:sp>
      <p:sp>
        <p:nvSpPr>
          <p:cNvPr id="8" name="Arrow: Chevron 7">
            <a:extLst>
              <a:ext uri="{FF2B5EF4-FFF2-40B4-BE49-F238E27FC236}">
                <a16:creationId xmlns:a16="http://schemas.microsoft.com/office/drawing/2014/main" id="{321E8227-3CAC-48A7-892C-E496513A3341}"/>
              </a:ext>
            </a:extLst>
          </p:cNvPr>
          <p:cNvSpPr/>
          <p:nvPr/>
        </p:nvSpPr>
        <p:spPr>
          <a:xfrm>
            <a:off x="4422299" y="1776938"/>
            <a:ext cx="90608" cy="170471"/>
          </a:xfrm>
          <a:prstGeom prst="chevron">
            <a:avLst>
              <a:gd name="adj" fmla="val 90000"/>
            </a:avLst>
          </a:prstGeom>
        </p:spPr>
        <p:style>
          <a:lnRef idx="1">
            <a:schemeClr val="accent5">
              <a:tint val="40000"/>
              <a:alpha val="90000"/>
              <a:hueOff val="238175"/>
              <a:satOff val="-5189"/>
              <a:lumOff val="-871"/>
              <a:alphaOff val="0"/>
            </a:schemeClr>
          </a:lnRef>
          <a:fillRef idx="1">
            <a:schemeClr val="accent5">
              <a:tint val="40000"/>
              <a:alpha val="90000"/>
              <a:hueOff val="238175"/>
              <a:satOff val="-5189"/>
              <a:lumOff val="-871"/>
              <a:alphaOff val="0"/>
            </a:schemeClr>
          </a:fillRef>
          <a:effectRef idx="2">
            <a:schemeClr val="accent5">
              <a:tint val="40000"/>
              <a:alpha val="90000"/>
              <a:hueOff val="238175"/>
              <a:satOff val="-5189"/>
              <a:lumOff val="-871"/>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DAA0CF6F-0D68-4491-A7C7-0AF400A9898E}"/>
              </a:ext>
            </a:extLst>
          </p:cNvPr>
          <p:cNvSpPr/>
          <p:nvPr/>
        </p:nvSpPr>
        <p:spPr>
          <a:xfrm>
            <a:off x="3098178" y="707424"/>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118174"/>
              <a:satOff val="7648"/>
              <a:lumOff val="-4968"/>
              <a:alphaOff val="0"/>
            </a:schemeClr>
          </a:lnRef>
          <a:fillRef idx="3">
            <a:schemeClr val="accent5">
              <a:hueOff val="118174"/>
              <a:satOff val="7648"/>
              <a:lumOff val="-4968"/>
              <a:alphaOff val="0"/>
            </a:schemeClr>
          </a:fillRef>
          <a:effectRef idx="3">
            <a:schemeClr val="accent5">
              <a:hueOff val="118174"/>
              <a:satOff val="7648"/>
              <a:lumOff val="-4968"/>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2</a:t>
            </a:r>
          </a:p>
        </p:txBody>
      </p:sp>
      <p:sp>
        <p:nvSpPr>
          <p:cNvPr id="11" name="Rectangle 10">
            <a:extLst>
              <a:ext uri="{FF2B5EF4-FFF2-40B4-BE49-F238E27FC236}">
                <a16:creationId xmlns:a16="http://schemas.microsoft.com/office/drawing/2014/main" id="{F815A176-E58A-49ED-9F42-C6B22E001A5B}"/>
              </a:ext>
            </a:extLst>
          </p:cNvPr>
          <p:cNvSpPr/>
          <p:nvPr/>
        </p:nvSpPr>
        <p:spPr>
          <a:xfrm>
            <a:off x="4572000" y="1843196"/>
            <a:ext cx="1772774" cy="72"/>
          </a:xfrm>
          <a:prstGeom prst="rect">
            <a:avLst/>
          </a:prstGeom>
        </p:spPr>
        <p:style>
          <a:lnRef idx="1">
            <a:schemeClr val="accent5">
              <a:tint val="40000"/>
              <a:alpha val="90000"/>
              <a:hueOff val="357263"/>
              <a:satOff val="-7784"/>
              <a:lumOff val="-1306"/>
              <a:alphaOff val="0"/>
            </a:schemeClr>
          </a:lnRef>
          <a:fillRef idx="1">
            <a:schemeClr val="accent5">
              <a:tint val="40000"/>
              <a:alpha val="90000"/>
              <a:hueOff val="357263"/>
              <a:satOff val="-7784"/>
              <a:lumOff val="-1306"/>
              <a:alphaOff val="0"/>
            </a:schemeClr>
          </a:fillRef>
          <a:effectRef idx="2">
            <a:schemeClr val="accent5">
              <a:tint val="40000"/>
              <a:alpha val="90000"/>
              <a:hueOff val="357263"/>
              <a:satOff val="-7784"/>
              <a:lumOff val="-1306"/>
              <a:alphaOff val="0"/>
            </a:schemeClr>
          </a:effectRef>
          <a:fontRef idx="minor">
            <a:schemeClr val="dk1">
              <a:hueOff val="0"/>
              <a:satOff val="0"/>
              <a:lumOff val="0"/>
              <a:alphaOff val="0"/>
            </a:schemeClr>
          </a:fontRef>
        </p:style>
      </p:sp>
      <p:sp>
        <p:nvSpPr>
          <p:cNvPr id="12" name="Arrow: Chevron 11">
            <a:extLst>
              <a:ext uri="{FF2B5EF4-FFF2-40B4-BE49-F238E27FC236}">
                <a16:creationId xmlns:a16="http://schemas.microsoft.com/office/drawing/2014/main" id="{DB12BDEA-EC09-4686-B0B7-AD232F734687}"/>
              </a:ext>
            </a:extLst>
          </p:cNvPr>
          <p:cNvSpPr/>
          <p:nvPr/>
        </p:nvSpPr>
        <p:spPr>
          <a:xfrm>
            <a:off x="6392048" y="1776938"/>
            <a:ext cx="90608" cy="170471"/>
          </a:xfrm>
          <a:prstGeom prst="chevron">
            <a:avLst>
              <a:gd name="adj" fmla="val 90000"/>
            </a:avLst>
          </a:prstGeom>
        </p:spPr>
        <p:style>
          <a:lnRef idx="1">
            <a:schemeClr val="accent5">
              <a:tint val="40000"/>
              <a:alpha val="90000"/>
              <a:hueOff val="416807"/>
              <a:satOff val="-9082"/>
              <a:lumOff val="-1524"/>
              <a:alphaOff val="0"/>
            </a:schemeClr>
          </a:lnRef>
          <a:fillRef idx="1">
            <a:schemeClr val="accent5">
              <a:tint val="40000"/>
              <a:alpha val="90000"/>
              <a:hueOff val="416807"/>
              <a:satOff val="-9082"/>
              <a:lumOff val="-1524"/>
              <a:alphaOff val="0"/>
            </a:schemeClr>
          </a:fillRef>
          <a:effectRef idx="2">
            <a:schemeClr val="accent5">
              <a:tint val="40000"/>
              <a:alpha val="90000"/>
              <a:hueOff val="416807"/>
              <a:satOff val="-9082"/>
              <a:lumOff val="-1524"/>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A53CA430-421A-436C-A1E0-A8F34F72E0EA}"/>
              </a:ext>
            </a:extLst>
          </p:cNvPr>
          <p:cNvSpPr/>
          <p:nvPr/>
        </p:nvSpPr>
        <p:spPr>
          <a:xfrm>
            <a:off x="5186425" y="707152"/>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236349"/>
              <a:satOff val="15295"/>
              <a:lumOff val="-9935"/>
              <a:alphaOff val="0"/>
            </a:schemeClr>
          </a:lnRef>
          <a:fillRef idx="3">
            <a:schemeClr val="accent5">
              <a:hueOff val="236349"/>
              <a:satOff val="15295"/>
              <a:lumOff val="-9935"/>
              <a:alphaOff val="0"/>
            </a:schemeClr>
          </a:fillRef>
          <a:effectRef idx="3">
            <a:schemeClr val="accent5">
              <a:hueOff val="236349"/>
              <a:satOff val="15295"/>
              <a:lumOff val="-9935"/>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3</a:t>
            </a:r>
          </a:p>
        </p:txBody>
      </p:sp>
      <p:sp>
        <p:nvSpPr>
          <p:cNvPr id="15" name="Rectangle 14">
            <a:extLst>
              <a:ext uri="{FF2B5EF4-FFF2-40B4-BE49-F238E27FC236}">
                <a16:creationId xmlns:a16="http://schemas.microsoft.com/office/drawing/2014/main" id="{E6AA3555-0363-4294-8A3D-F4E6726BAAE6}"/>
              </a:ext>
            </a:extLst>
          </p:cNvPr>
          <p:cNvSpPr/>
          <p:nvPr/>
        </p:nvSpPr>
        <p:spPr>
          <a:xfrm>
            <a:off x="6541749" y="1843196"/>
            <a:ext cx="886387" cy="72"/>
          </a:xfrm>
          <a:prstGeom prst="rect">
            <a:avLst/>
          </a:prstGeom>
        </p:spPr>
        <p:style>
          <a:lnRef idx="1">
            <a:schemeClr val="accent5">
              <a:tint val="40000"/>
              <a:alpha val="90000"/>
              <a:hueOff val="535894"/>
              <a:satOff val="-11676"/>
              <a:lumOff val="-1960"/>
              <a:alphaOff val="0"/>
            </a:schemeClr>
          </a:lnRef>
          <a:fillRef idx="1">
            <a:schemeClr val="accent5">
              <a:tint val="40000"/>
              <a:alpha val="90000"/>
              <a:hueOff val="535894"/>
              <a:satOff val="-11676"/>
              <a:lumOff val="-1960"/>
              <a:alphaOff val="0"/>
            </a:schemeClr>
          </a:fillRef>
          <a:effectRef idx="2">
            <a:schemeClr val="accent5">
              <a:tint val="40000"/>
              <a:alpha val="90000"/>
              <a:hueOff val="535894"/>
              <a:satOff val="-11676"/>
              <a:lumOff val="-196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70FFE39A-A856-45E5-9153-7F2C5AE316C8}"/>
              </a:ext>
            </a:extLst>
          </p:cNvPr>
          <p:cNvSpPr/>
          <p:nvPr/>
        </p:nvSpPr>
        <p:spPr>
          <a:xfrm>
            <a:off x="7096769" y="707152"/>
            <a:ext cx="780919" cy="780919"/>
          </a:xfrm>
          <a:custGeom>
            <a:avLst/>
            <a:gdLst>
              <a:gd name="connsiteX0" fmla="*/ 0 w 780919"/>
              <a:gd name="connsiteY0" fmla="*/ 390460 h 780919"/>
              <a:gd name="connsiteX1" fmla="*/ 390460 w 780919"/>
              <a:gd name="connsiteY1" fmla="*/ 0 h 780919"/>
              <a:gd name="connsiteX2" fmla="*/ 780920 w 780919"/>
              <a:gd name="connsiteY2" fmla="*/ 390460 h 780919"/>
              <a:gd name="connsiteX3" fmla="*/ 390460 w 780919"/>
              <a:gd name="connsiteY3" fmla="*/ 780920 h 780919"/>
              <a:gd name="connsiteX4" fmla="*/ 0 w 780919"/>
              <a:gd name="connsiteY4" fmla="*/ 390460 h 78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19" h="780919">
                <a:moveTo>
                  <a:pt x="0" y="390460"/>
                </a:moveTo>
                <a:cubicBezTo>
                  <a:pt x="0" y="174815"/>
                  <a:pt x="174815" y="0"/>
                  <a:pt x="390460" y="0"/>
                </a:cubicBezTo>
                <a:cubicBezTo>
                  <a:pt x="606105" y="0"/>
                  <a:pt x="780920" y="174815"/>
                  <a:pt x="780920" y="390460"/>
                </a:cubicBezTo>
                <a:cubicBezTo>
                  <a:pt x="780920" y="606105"/>
                  <a:pt x="606105" y="780920"/>
                  <a:pt x="390460" y="780920"/>
                </a:cubicBezTo>
                <a:cubicBezTo>
                  <a:pt x="174815" y="780920"/>
                  <a:pt x="0" y="606105"/>
                  <a:pt x="0" y="390460"/>
                </a:cubicBezTo>
                <a:close/>
              </a:path>
            </a:pathLst>
          </a:custGeom>
        </p:spPr>
        <p:style>
          <a:lnRef idx="1">
            <a:schemeClr val="accent5">
              <a:hueOff val="354523"/>
              <a:satOff val="22943"/>
              <a:lumOff val="-14903"/>
              <a:alphaOff val="0"/>
            </a:schemeClr>
          </a:lnRef>
          <a:fillRef idx="3">
            <a:schemeClr val="accent5">
              <a:hueOff val="354523"/>
              <a:satOff val="22943"/>
              <a:lumOff val="-14903"/>
              <a:alphaOff val="0"/>
            </a:schemeClr>
          </a:fillRef>
          <a:effectRef idx="3">
            <a:schemeClr val="accent5">
              <a:hueOff val="354523"/>
              <a:satOff val="22943"/>
              <a:lumOff val="-14903"/>
              <a:alphaOff val="0"/>
            </a:schemeClr>
          </a:effectRef>
          <a:fontRef idx="minor">
            <a:schemeClr val="lt1"/>
          </a:fontRef>
        </p:style>
        <p:txBody>
          <a:bodyPr spcFirstLastPara="0" vert="horz" wrap="square" lIns="144667" tIns="144667" rIns="144667" bIns="144667" numCol="1" spcCol="1270" anchor="ctr" anchorCtr="0">
            <a:noAutofit/>
          </a:bodyPr>
          <a:lstStyle/>
          <a:p>
            <a:pPr marL="0" lvl="0" indent="0" algn="ctr" defTabSz="1644650">
              <a:lnSpc>
                <a:spcPct val="90000"/>
              </a:lnSpc>
              <a:spcBef>
                <a:spcPct val="0"/>
              </a:spcBef>
              <a:spcAft>
                <a:spcPct val="35000"/>
              </a:spcAft>
              <a:buNone/>
            </a:pPr>
            <a:r>
              <a:rPr lang="en-US" sz="3700" kern="1200"/>
              <a:t>4</a:t>
            </a:r>
          </a:p>
        </p:txBody>
      </p:sp>
      <p:sp>
        <p:nvSpPr>
          <p:cNvPr id="17" name="Freeform: Shape 16">
            <a:extLst>
              <a:ext uri="{FF2B5EF4-FFF2-40B4-BE49-F238E27FC236}">
                <a16:creationId xmlns:a16="http://schemas.microsoft.com/office/drawing/2014/main" id="{F11B425F-07F0-4883-A77E-42B7F2680968}"/>
              </a:ext>
            </a:extLst>
          </p:cNvPr>
          <p:cNvSpPr/>
          <p:nvPr/>
        </p:nvSpPr>
        <p:spPr>
          <a:xfrm>
            <a:off x="6600842" y="1653556"/>
            <a:ext cx="1772774" cy="2548951"/>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654982"/>
              <a:satOff val="-14271"/>
              <a:lumOff val="-2395"/>
              <a:alphaOff val="0"/>
            </a:schemeClr>
          </a:lnRef>
          <a:fillRef idx="1">
            <a:schemeClr val="accent5">
              <a:tint val="40000"/>
              <a:alpha val="90000"/>
              <a:hueOff val="654982"/>
              <a:satOff val="-14271"/>
              <a:lumOff val="-2395"/>
              <a:alphaOff val="0"/>
            </a:schemeClr>
          </a:fillRef>
          <a:effectRef idx="2">
            <a:schemeClr val="accent5">
              <a:tint val="40000"/>
              <a:alpha val="90000"/>
              <a:hueOff val="654982"/>
              <a:satOff val="-14271"/>
              <a:lumOff val="-2395"/>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lnSpc>
                <a:spcPct val="90000"/>
              </a:lnSpc>
              <a:spcBef>
                <a:spcPct val="0"/>
              </a:spcBef>
              <a:spcAft>
                <a:spcPct val="35000"/>
              </a:spcAft>
              <a:buNone/>
            </a:pPr>
            <a:r>
              <a:rPr lang="en-US" sz="1100" b="1" kern="1200" dirty="0"/>
              <a:t>STAGE 4</a:t>
            </a:r>
          </a:p>
          <a:p>
            <a:pPr marL="57150" lvl="1" indent="-57150" algn="l" defTabSz="488950">
              <a:spcBef>
                <a:spcPct val="0"/>
              </a:spcBef>
              <a:spcAft>
                <a:spcPct val="15000"/>
              </a:spcAft>
              <a:buChar char="•"/>
            </a:pPr>
            <a:r>
              <a:rPr lang="en-US" sz="1100" kern="1200" dirty="0"/>
              <a:t>K-means for indexes</a:t>
            </a:r>
          </a:p>
          <a:p>
            <a:pPr marL="57150" lvl="1" indent="-57150" algn="l" defTabSz="488950">
              <a:spcBef>
                <a:spcPct val="0"/>
              </a:spcBef>
              <a:spcAft>
                <a:spcPct val="15000"/>
              </a:spcAft>
              <a:buChar char="•"/>
            </a:pPr>
            <a:r>
              <a:rPr lang="en-US" sz="1100" kern="1200" dirty="0"/>
              <a:t>Pair</a:t>
            </a:r>
            <a:r>
              <a:rPr lang="zh-CN" altLang="en-US" sz="1100" kern="1200" dirty="0"/>
              <a:t> </a:t>
            </a:r>
            <a:r>
              <a:rPr lang="en-US" altLang="zh-CN" sz="1100" kern="1200" dirty="0"/>
              <a:t>trading</a:t>
            </a:r>
            <a:r>
              <a:rPr lang="zh-CN" altLang="en-US" sz="1100" kern="1200" dirty="0"/>
              <a:t> </a:t>
            </a:r>
            <a:r>
              <a:rPr lang="en-US" altLang="zh-CN" sz="1100" kern="1200" dirty="0"/>
              <a:t>strategy</a:t>
            </a:r>
          </a:p>
          <a:p>
            <a:pPr marL="57150" lvl="1" indent="-57150" defTabSz="488950">
              <a:spcBef>
                <a:spcPct val="0"/>
              </a:spcBef>
              <a:spcAft>
                <a:spcPct val="15000"/>
              </a:spcAft>
              <a:buFontTx/>
              <a:buChar char="•"/>
            </a:pPr>
            <a:r>
              <a:rPr lang="en-US" altLang="zh-CN" sz="1100" dirty="0"/>
              <a:t>Results</a:t>
            </a:r>
            <a:r>
              <a:rPr lang="zh-CN" altLang="en-US" sz="1100" dirty="0"/>
              <a:t> </a:t>
            </a:r>
            <a:r>
              <a:rPr lang="en-US" altLang="zh-CN" sz="1100" dirty="0"/>
              <a:t>analysis</a:t>
            </a:r>
          </a:p>
          <a:p>
            <a:pPr marL="57150" lvl="1" indent="-57150" algn="l" defTabSz="488950">
              <a:spcBef>
                <a:spcPct val="0"/>
              </a:spcBef>
              <a:spcAft>
                <a:spcPct val="15000"/>
              </a:spcAft>
              <a:buChar char="•"/>
            </a:pPr>
            <a:endParaRPr lang="en-US" sz="1100" kern="1200" dirty="0"/>
          </a:p>
        </p:txBody>
      </p:sp>
      <p:sp>
        <p:nvSpPr>
          <p:cNvPr id="18" name="Freeform: Shape 13">
            <a:extLst>
              <a:ext uri="{FF2B5EF4-FFF2-40B4-BE49-F238E27FC236}">
                <a16:creationId xmlns:a16="http://schemas.microsoft.com/office/drawing/2014/main" id="{EFCED6EE-4416-794C-9227-828E84515058}"/>
              </a:ext>
            </a:extLst>
          </p:cNvPr>
          <p:cNvSpPr/>
          <p:nvPr/>
        </p:nvSpPr>
        <p:spPr>
          <a:xfrm>
            <a:off x="4690498" y="1695488"/>
            <a:ext cx="1772774" cy="2465085"/>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476351"/>
              <a:satOff val="-10379"/>
              <a:lumOff val="-1742"/>
              <a:alphaOff val="0"/>
            </a:schemeClr>
          </a:lnRef>
          <a:fillRef idx="1">
            <a:schemeClr val="accent5">
              <a:tint val="40000"/>
              <a:alpha val="90000"/>
              <a:hueOff val="476351"/>
              <a:satOff val="-10379"/>
              <a:lumOff val="-1742"/>
              <a:alphaOff val="0"/>
            </a:schemeClr>
          </a:fillRef>
          <a:effectRef idx="2">
            <a:schemeClr val="accent5">
              <a:tint val="40000"/>
              <a:alpha val="90000"/>
              <a:hueOff val="476351"/>
              <a:satOff val="-10379"/>
              <a:lumOff val="-1742"/>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dirty="0">
                <a:solidFill>
                  <a:srgbClr val="000000">
                    <a:hueOff val="0"/>
                    <a:satOff val="0"/>
                    <a:lumOff val="0"/>
                    <a:alphaOff val="0"/>
                  </a:srgbClr>
                </a:solidFill>
                <a:latin typeface="Arial"/>
                <a:ea typeface="微软雅黑"/>
                <a:cs typeface="+mn-cs"/>
              </a:rPr>
              <a:t>STAGE 3</a:t>
            </a:r>
          </a:p>
          <a:p>
            <a:pPr marL="57150" lvl="1" indent="-57150" algn="l" defTabSz="488950">
              <a:spcBef>
                <a:spcPct val="0"/>
              </a:spcBef>
              <a:spcAft>
                <a:spcPct val="15000"/>
              </a:spcAft>
              <a:buChar char="•"/>
            </a:pPr>
            <a:r>
              <a:rPr lang="en-US" sz="1100" kern="1200" dirty="0"/>
              <a:t>Training Random Forest</a:t>
            </a:r>
          </a:p>
          <a:p>
            <a:pPr marL="57150" lvl="1" indent="-57150" algn="l" defTabSz="488950">
              <a:spcBef>
                <a:spcPct val="0"/>
              </a:spcBef>
              <a:spcAft>
                <a:spcPct val="15000"/>
              </a:spcAft>
              <a:buChar char="•"/>
            </a:pPr>
            <a:r>
              <a:rPr lang="en-US" sz="1100" kern="1200" dirty="0"/>
              <a:t>Changing parameters</a:t>
            </a:r>
          </a:p>
          <a:p>
            <a:pPr marL="57150" lvl="1" indent="-57150" algn="l" defTabSz="488950">
              <a:spcBef>
                <a:spcPct val="0"/>
              </a:spcBef>
              <a:spcAft>
                <a:spcPct val="15000"/>
              </a:spcAft>
              <a:buChar char="•"/>
            </a:pPr>
            <a:r>
              <a:rPr lang="en-US" sz="1100" dirty="0"/>
              <a:t>Making Strategy</a:t>
            </a:r>
          </a:p>
          <a:p>
            <a:pPr marL="57150" lvl="1" indent="-57150" algn="l" defTabSz="488950">
              <a:spcBef>
                <a:spcPct val="0"/>
              </a:spcBef>
              <a:spcAft>
                <a:spcPct val="15000"/>
              </a:spcAft>
              <a:buChar char="•"/>
            </a:pPr>
            <a:r>
              <a:rPr lang="en-US" sz="1100" dirty="0"/>
              <a:t>Results</a:t>
            </a:r>
            <a:r>
              <a:rPr lang="zh-CN" altLang="en-US" sz="1100" dirty="0"/>
              <a:t> </a:t>
            </a:r>
            <a:r>
              <a:rPr lang="en-US" altLang="zh-CN" sz="1100" dirty="0"/>
              <a:t>analysis</a:t>
            </a:r>
            <a:endParaRPr lang="en-US" sz="1100" dirty="0"/>
          </a:p>
          <a:p>
            <a:pPr marL="57150" lvl="1" indent="-57150" algn="l" defTabSz="488950">
              <a:spcBef>
                <a:spcPct val="0"/>
              </a:spcBef>
              <a:spcAft>
                <a:spcPct val="15000"/>
              </a:spcAft>
              <a:buChar char="•"/>
            </a:pPr>
            <a:endParaRPr lang="en-US" sz="1100" kern="1200" dirty="0"/>
          </a:p>
          <a:p>
            <a:pPr marL="57150" lvl="1" indent="-57150" algn="l" defTabSz="488950">
              <a:spcBef>
                <a:spcPct val="0"/>
              </a:spcBef>
              <a:spcAft>
                <a:spcPct val="15000"/>
              </a:spcAft>
              <a:buChar char="•"/>
            </a:pPr>
            <a:endParaRPr lang="en-US" sz="1100" kern="1200" dirty="0"/>
          </a:p>
          <a:p>
            <a:pPr marL="57150" lvl="1" indent="-57150" algn="l" defTabSz="488950">
              <a:spcBef>
                <a:spcPct val="0"/>
              </a:spcBef>
              <a:spcAft>
                <a:spcPct val="15000"/>
              </a:spcAft>
              <a:buChar char="•"/>
            </a:pPr>
            <a:endParaRPr lang="en-US" sz="1100" kern="1200" dirty="0"/>
          </a:p>
        </p:txBody>
      </p:sp>
      <p:sp>
        <p:nvSpPr>
          <p:cNvPr id="21" name="Freeform: Shape 9">
            <a:extLst>
              <a:ext uri="{FF2B5EF4-FFF2-40B4-BE49-F238E27FC236}">
                <a16:creationId xmlns:a16="http://schemas.microsoft.com/office/drawing/2014/main" id="{9B1B335A-2937-8C4B-8961-85FD7FF319AB}"/>
              </a:ext>
            </a:extLst>
          </p:cNvPr>
          <p:cNvSpPr/>
          <p:nvPr/>
        </p:nvSpPr>
        <p:spPr>
          <a:xfrm>
            <a:off x="2602248" y="1677266"/>
            <a:ext cx="2029159" cy="2564979"/>
          </a:xfrm>
          <a:custGeom>
            <a:avLst/>
            <a:gdLst>
              <a:gd name="connsiteX0" fmla="*/ 0 w 1772774"/>
              <a:gd name="connsiteY0" fmla="*/ 354555 h 2149874"/>
              <a:gd name="connsiteX1" fmla="*/ 531832 w 1772774"/>
              <a:gd name="connsiteY1" fmla="*/ 354555 h 2149874"/>
              <a:gd name="connsiteX2" fmla="*/ 531832 w 1772774"/>
              <a:gd name="connsiteY2" fmla="*/ 354555 h 2149874"/>
              <a:gd name="connsiteX3" fmla="*/ 531832 w 1772774"/>
              <a:gd name="connsiteY3" fmla="*/ 354555 h 2149874"/>
              <a:gd name="connsiteX4" fmla="*/ 886387 w 1772774"/>
              <a:gd name="connsiteY4" fmla="*/ 0 h 2149874"/>
              <a:gd name="connsiteX5" fmla="*/ 1240942 w 1772774"/>
              <a:gd name="connsiteY5" fmla="*/ 354555 h 2149874"/>
              <a:gd name="connsiteX6" fmla="*/ 1240942 w 1772774"/>
              <a:gd name="connsiteY6" fmla="*/ 354555 h 2149874"/>
              <a:gd name="connsiteX7" fmla="*/ 1240942 w 1772774"/>
              <a:gd name="connsiteY7" fmla="*/ 354555 h 2149874"/>
              <a:gd name="connsiteX8" fmla="*/ 1772774 w 1772774"/>
              <a:gd name="connsiteY8" fmla="*/ 354555 h 2149874"/>
              <a:gd name="connsiteX9" fmla="*/ 1772774 w 1772774"/>
              <a:gd name="connsiteY9" fmla="*/ 2149874 h 2149874"/>
              <a:gd name="connsiteX10" fmla="*/ 0 w 1772774"/>
              <a:gd name="connsiteY10" fmla="*/ 2149874 h 2149874"/>
              <a:gd name="connsiteX11" fmla="*/ 0 w 1772774"/>
              <a:gd name="connsiteY11" fmla="*/ 354555 h 214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2774" h="2149874">
                <a:moveTo>
                  <a:pt x="0" y="354555"/>
                </a:moveTo>
                <a:lnTo>
                  <a:pt x="531832" y="354555"/>
                </a:lnTo>
                <a:lnTo>
                  <a:pt x="531832" y="354555"/>
                </a:lnTo>
                <a:lnTo>
                  <a:pt x="531832" y="354555"/>
                </a:lnTo>
                <a:lnTo>
                  <a:pt x="886387" y="0"/>
                </a:lnTo>
                <a:lnTo>
                  <a:pt x="1240942" y="354555"/>
                </a:lnTo>
                <a:lnTo>
                  <a:pt x="1240942" y="354555"/>
                </a:lnTo>
                <a:lnTo>
                  <a:pt x="1240942" y="354555"/>
                </a:lnTo>
                <a:lnTo>
                  <a:pt x="1772774" y="354555"/>
                </a:lnTo>
                <a:lnTo>
                  <a:pt x="1772774" y="2149874"/>
                </a:lnTo>
                <a:lnTo>
                  <a:pt x="0" y="2149874"/>
                </a:lnTo>
                <a:lnTo>
                  <a:pt x="0" y="354555"/>
                </a:lnTo>
                <a:close/>
              </a:path>
            </a:pathLst>
          </a:custGeom>
        </p:spPr>
        <p:style>
          <a:lnRef idx="1">
            <a:schemeClr val="accent5">
              <a:tint val="40000"/>
              <a:alpha val="90000"/>
              <a:hueOff val="297719"/>
              <a:satOff val="-6487"/>
              <a:lumOff val="-1089"/>
              <a:alphaOff val="0"/>
            </a:schemeClr>
          </a:lnRef>
          <a:fillRef idx="1">
            <a:schemeClr val="accent5">
              <a:tint val="40000"/>
              <a:alpha val="90000"/>
              <a:hueOff val="297719"/>
              <a:satOff val="-6487"/>
              <a:lumOff val="-1089"/>
              <a:alphaOff val="0"/>
            </a:schemeClr>
          </a:fillRef>
          <a:effectRef idx="2">
            <a:schemeClr val="accent5">
              <a:tint val="40000"/>
              <a:alpha val="90000"/>
              <a:hueOff val="297719"/>
              <a:satOff val="-6487"/>
              <a:lumOff val="-1089"/>
              <a:alphaOff val="0"/>
            </a:schemeClr>
          </a:effectRef>
          <a:fontRef idx="minor">
            <a:schemeClr val="dk1">
              <a:hueOff val="0"/>
              <a:satOff val="0"/>
              <a:lumOff val="0"/>
              <a:alphaOff val="0"/>
            </a:schemeClr>
          </a:fontRef>
        </p:style>
        <p:txBody>
          <a:bodyPr spcFirstLastPara="0" vert="horz" wrap="square" lIns="139838" tIns="519655" rIns="139838" bIns="165100" numCol="1" spcCol="1270" anchor="t" anchorCtr="0">
            <a:noAutofit/>
          </a:bodyPr>
          <a:lstStyle/>
          <a:p>
            <a:pPr marL="0" lvl="0" indent="0" algn="l" defTabSz="488950">
              <a:spcBef>
                <a:spcPct val="0"/>
              </a:spcBef>
              <a:spcAft>
                <a:spcPct val="35000"/>
              </a:spcAft>
              <a:buNone/>
            </a:pPr>
            <a:r>
              <a:rPr lang="en-US" sz="1100" b="1" kern="1200" dirty="0">
                <a:solidFill>
                  <a:srgbClr val="000000">
                    <a:hueOff val="0"/>
                    <a:satOff val="0"/>
                    <a:lumOff val="0"/>
                    <a:alphaOff val="0"/>
                  </a:srgbClr>
                </a:solidFill>
                <a:latin typeface="Arial"/>
                <a:ea typeface="微软雅黑"/>
                <a:cs typeface="+mn-cs"/>
              </a:rPr>
              <a:t>STAGE 2</a:t>
            </a:r>
          </a:p>
          <a:p>
            <a:pPr marL="57150" lvl="1" indent="-57150" defTabSz="488950">
              <a:spcBef>
                <a:spcPct val="0"/>
              </a:spcBef>
              <a:spcAft>
                <a:spcPct val="15000"/>
              </a:spcAft>
              <a:buChar char="•"/>
            </a:pPr>
            <a:r>
              <a:rPr lang="en-US" altLang="zh-CN" sz="1100" dirty="0"/>
              <a:t>Feature Choosing</a:t>
            </a:r>
          </a:p>
          <a:p>
            <a:pPr marL="114300" lvl="2" indent="-57150" defTabSz="488950">
              <a:spcBef>
                <a:spcPct val="0"/>
              </a:spcBef>
              <a:spcAft>
                <a:spcPct val="15000"/>
              </a:spcAft>
              <a:buChar char="•"/>
            </a:pPr>
            <a:r>
              <a:rPr lang="en-US" altLang="zh-CN" sz="1100" dirty="0"/>
              <a:t>Use Lasso regression</a:t>
            </a:r>
          </a:p>
          <a:p>
            <a:pPr marL="114300" lvl="2" indent="-57150" defTabSz="488950">
              <a:spcBef>
                <a:spcPct val="0"/>
              </a:spcBef>
              <a:spcAft>
                <a:spcPct val="15000"/>
              </a:spcAft>
              <a:buChar char="•"/>
            </a:pPr>
            <a:r>
              <a:rPr lang="en-US" altLang="zh-CN" sz="1100" dirty="0"/>
              <a:t>Delete</a:t>
            </a:r>
            <a:r>
              <a:rPr lang="zh-CN" altLang="en-US" sz="1100" dirty="0"/>
              <a:t> </a:t>
            </a:r>
            <a:r>
              <a:rPr lang="en-US" altLang="zh-CN" sz="1100" dirty="0"/>
              <a:t>5</a:t>
            </a:r>
            <a:r>
              <a:rPr lang="zh-CN" altLang="en-US" sz="1100" dirty="0"/>
              <a:t> </a:t>
            </a:r>
            <a:r>
              <a:rPr lang="en-US" altLang="zh-CN" sz="1100" dirty="0"/>
              <a:t>features</a:t>
            </a:r>
            <a:r>
              <a:rPr lang="zh-CN" altLang="en-US" sz="1100" dirty="0"/>
              <a:t> </a:t>
            </a:r>
            <a:r>
              <a:rPr lang="en-US" altLang="zh-CN" sz="1100" dirty="0"/>
              <a:t>and</a:t>
            </a:r>
            <a:r>
              <a:rPr lang="zh-CN" altLang="en-US" sz="1100" dirty="0"/>
              <a:t> </a:t>
            </a:r>
            <a:r>
              <a:rPr lang="en-US" altLang="zh-CN" sz="1100" dirty="0"/>
              <a:t>leave</a:t>
            </a:r>
            <a:r>
              <a:rPr lang="zh-CN" altLang="en-US" sz="1100" dirty="0"/>
              <a:t> </a:t>
            </a:r>
            <a:r>
              <a:rPr lang="en-US" altLang="zh-CN" sz="1100" dirty="0"/>
              <a:t>14</a:t>
            </a:r>
            <a:r>
              <a:rPr lang="zh-CN" altLang="en-US" sz="1100" dirty="0"/>
              <a:t> </a:t>
            </a:r>
            <a:r>
              <a:rPr lang="en-US" altLang="zh-CN" sz="1100" dirty="0"/>
              <a:t>features</a:t>
            </a:r>
          </a:p>
          <a:p>
            <a:pPr marL="57150" lvl="1" indent="-57150" defTabSz="488950">
              <a:spcBef>
                <a:spcPct val="0"/>
              </a:spcBef>
              <a:spcAft>
                <a:spcPct val="15000"/>
              </a:spcAft>
              <a:buChar char="•"/>
            </a:pPr>
            <a:r>
              <a:rPr lang="en-US" altLang="zh-CN" sz="1100" dirty="0"/>
              <a:t>Index Choosing</a:t>
            </a:r>
          </a:p>
          <a:p>
            <a:pPr marL="114300" lvl="2" indent="-57150" defTabSz="488950">
              <a:spcBef>
                <a:spcPct val="0"/>
              </a:spcBef>
              <a:spcAft>
                <a:spcPct val="15000"/>
              </a:spcAft>
              <a:buChar char="•"/>
            </a:pPr>
            <a:r>
              <a:rPr lang="en-US" altLang="zh-CN" sz="1100" dirty="0"/>
              <a:t>Twenty indexes</a:t>
            </a:r>
          </a:p>
          <a:p>
            <a:pPr marL="57150" lvl="1" indent="-57150" defTabSz="488950">
              <a:spcBef>
                <a:spcPct val="0"/>
              </a:spcBef>
              <a:spcAft>
                <a:spcPct val="15000"/>
              </a:spcAft>
              <a:buChar char="•"/>
            </a:pPr>
            <a:r>
              <a:rPr lang="en-US" altLang="zh-CN" sz="1100" dirty="0"/>
              <a:t>Train set: before 26/03/2019, 55 days</a:t>
            </a:r>
          </a:p>
          <a:p>
            <a:pPr marL="57150" lvl="1" indent="-57150" defTabSz="488950">
              <a:spcBef>
                <a:spcPct val="0"/>
              </a:spcBef>
              <a:spcAft>
                <a:spcPct val="15000"/>
              </a:spcAft>
              <a:buChar char="•"/>
            </a:pPr>
            <a:r>
              <a:rPr lang="en-US" altLang="zh-CN" sz="1100" dirty="0"/>
              <a:t>Test set: 27,28,29/03/2019, 3 days</a:t>
            </a:r>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1" indent="-57150" defTabSz="488950">
              <a:spcBef>
                <a:spcPct val="0"/>
              </a:spcBef>
              <a:spcAft>
                <a:spcPct val="15000"/>
              </a:spcAft>
              <a:buChar char="•"/>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altLang="zh-CN" sz="1100" b="1" dirty="0">
              <a:solidFill>
                <a:srgbClr val="000000">
                  <a:hueOff val="0"/>
                  <a:satOff val="0"/>
                  <a:lumOff val="0"/>
                  <a:alphaOff val="0"/>
                </a:srgbClr>
              </a:solidFill>
            </a:endParaRPr>
          </a:p>
          <a:p>
            <a:pPr marL="57150" lvl="2" defTabSz="488950">
              <a:spcBef>
                <a:spcPct val="0"/>
              </a:spcBef>
              <a:spcAft>
                <a:spcPct val="15000"/>
              </a:spcAft>
            </a:pPr>
            <a:endParaRPr lang="en-US" altLang="zh-CN" sz="1100" dirty="0"/>
          </a:p>
          <a:p>
            <a:pPr marL="57150" lvl="2" defTabSz="488950">
              <a:spcBef>
                <a:spcPct val="0"/>
              </a:spcBef>
              <a:spcAft>
                <a:spcPct val="15000"/>
              </a:spcAft>
            </a:pPr>
            <a:r>
              <a:rPr lang="en-US" altLang="zh-CN" sz="1100" dirty="0"/>
              <a:t>Feature Choosing</a:t>
            </a:r>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57150" lvl="2" defTabSz="488950">
              <a:spcBef>
                <a:spcPct val="0"/>
              </a:spcBef>
              <a:spcAft>
                <a:spcPct val="15000"/>
              </a:spcAft>
            </a:pPr>
            <a:endParaRPr lang="en-US" altLang="zh-CN" sz="1100" dirty="0"/>
          </a:p>
          <a:p>
            <a:pPr marL="114300" lvl="2" indent="-57150" defTabSz="488950">
              <a:spcBef>
                <a:spcPct val="0"/>
              </a:spcBef>
              <a:spcAft>
                <a:spcPct val="15000"/>
              </a:spcAft>
              <a:buChar char="•"/>
            </a:pPr>
            <a:endParaRPr lang="en-US" sz="1100" b="1" kern="1200" dirty="0">
              <a:solidFill>
                <a:srgbClr val="000000">
                  <a:hueOff val="0"/>
                  <a:satOff val="0"/>
                  <a:lumOff val="0"/>
                  <a:alphaOff val="0"/>
                </a:srgbClr>
              </a:solidFill>
              <a:latin typeface="Arial"/>
              <a:ea typeface="微软雅黑"/>
              <a:cs typeface="+mn-cs"/>
            </a:endParaRPr>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a:p>
            <a:pPr marL="57150" lvl="1" indent="0" algn="l" defTabSz="488950">
              <a:spcBef>
                <a:spcPct val="0"/>
              </a:spcBef>
              <a:spcAft>
                <a:spcPct val="15000"/>
              </a:spcAft>
              <a:buChar char="•"/>
            </a:pPr>
            <a:endParaRPr lang="en-US" sz="1100" kern="1200" dirty="0"/>
          </a:p>
        </p:txBody>
      </p:sp>
    </p:spTree>
    <p:extLst>
      <p:ext uri="{BB962C8B-B14F-4D97-AF65-F5344CB8AC3E}">
        <p14:creationId xmlns:p14="http://schemas.microsoft.com/office/powerpoint/2010/main" val="3926480132"/>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37758" y="1248275"/>
            <a:ext cx="5957024" cy="536429"/>
            <a:chOff x="1779584" y="1713117"/>
            <a:chExt cx="9660417" cy="800706"/>
          </a:xfrm>
        </p:grpSpPr>
        <p:sp>
          <p:nvSpPr>
            <p:cNvPr id="17" name="Parallelogram 3"/>
            <p:cNvSpPr/>
            <p:nvPr/>
          </p:nvSpPr>
          <p:spPr>
            <a:xfrm>
              <a:off x="1779584" y="1713117"/>
              <a:ext cx="7195489" cy="745131"/>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900" dirty="0">
                <a:solidFill>
                  <a:schemeClr val="bg1"/>
                </a:solidFill>
              </a:endParaRPr>
            </a:p>
          </p:txBody>
        </p:sp>
        <p:sp>
          <p:nvSpPr>
            <p:cNvPr id="24" name="矩形 23"/>
            <p:cNvSpPr/>
            <p:nvPr/>
          </p:nvSpPr>
          <p:spPr>
            <a:xfrm>
              <a:off x="2845582" y="1713117"/>
              <a:ext cx="5040317" cy="80070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825" dirty="0">
                  <a:latin typeface="思源黑体 Regular" panose="020B0500000000000000" charset="-122"/>
                  <a:ea typeface="思源黑体 Regular" panose="020B0500000000000000" charset="-122"/>
                </a:rPr>
                <a:t>Clustering based on the last price </a:t>
              </a:r>
            </a:p>
            <a:p>
              <a:pPr algn="just">
                <a:lnSpc>
                  <a:spcPct val="120000"/>
                </a:lnSpc>
              </a:pPr>
              <a:r>
                <a:rPr lang="en-US" altLang="zh-CN" sz="825" dirty="0">
                  <a:solidFill>
                    <a:schemeClr val="tx1"/>
                  </a:solidFill>
                  <a:latin typeface="思源黑体 Regular" panose="020B0500000000000000" charset="-122"/>
                  <a:ea typeface="思源黑体 Regular" panose="020B0500000000000000" charset="-122"/>
                </a:rPr>
                <a:t>Number of clusters are 2</a:t>
              </a:r>
            </a:p>
            <a:p>
              <a:pPr algn="just">
                <a:lnSpc>
                  <a:spcPct val="120000"/>
                </a:lnSpc>
              </a:pPr>
              <a:r>
                <a:rPr lang="en-US" altLang="zh-CN" sz="825" dirty="0">
                  <a:latin typeface="思源黑体 Regular" panose="020B0500000000000000" charset="-122"/>
                  <a:ea typeface="思源黑体 Regular" panose="020B0500000000000000" charset="-122"/>
                </a:rPr>
                <a:t>The first three indexes are the same clusters</a:t>
              </a:r>
              <a:endParaRPr lang="zh-CN" altLang="en-US" sz="825" dirty="0">
                <a:solidFill>
                  <a:schemeClr val="tx1"/>
                </a:solidFill>
                <a:latin typeface="思源黑体 Regular" panose="020B0500000000000000" charset="-122"/>
                <a:ea typeface="思源黑体 Regular" panose="020B0500000000000000" charset="-122"/>
              </a:endParaRPr>
            </a:p>
          </p:txBody>
        </p:sp>
        <p:sp>
          <p:nvSpPr>
            <p:cNvPr id="25" name="矩形 24"/>
            <p:cNvSpPr/>
            <p:nvPr/>
          </p:nvSpPr>
          <p:spPr>
            <a:xfrm>
              <a:off x="9198026" y="1916146"/>
              <a:ext cx="2241975" cy="47845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K-means</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grpSp>
      <p:grpSp>
        <p:nvGrpSpPr>
          <p:cNvPr id="9" name="组合 8"/>
          <p:cNvGrpSpPr/>
          <p:nvPr/>
        </p:nvGrpSpPr>
        <p:grpSpPr>
          <a:xfrm>
            <a:off x="1530613" y="2065083"/>
            <a:ext cx="4437045" cy="498245"/>
            <a:chOff x="1767997" y="2850537"/>
            <a:chExt cx="7195489" cy="713397"/>
          </a:xfrm>
          <a:solidFill>
            <a:srgbClr val="8B0012"/>
          </a:solidFill>
        </p:grpSpPr>
        <p:sp>
          <p:nvSpPr>
            <p:cNvPr id="14" name="Parallelogram 5"/>
            <p:cNvSpPr/>
            <p:nvPr/>
          </p:nvSpPr>
          <p:spPr>
            <a:xfrm>
              <a:off x="1767997" y="2850537"/>
              <a:ext cx="7195489" cy="713397"/>
            </a:xfrm>
            <a:prstGeom prst="parallelogram">
              <a:avLst>
                <a:gd name="adj" fmla="val 932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9" name="矩形 28"/>
            <p:cNvSpPr/>
            <p:nvPr/>
          </p:nvSpPr>
          <p:spPr>
            <a:xfrm>
              <a:off x="2845582" y="2940564"/>
              <a:ext cx="5040317" cy="549933"/>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just">
                <a:lnSpc>
                  <a:spcPct val="120000"/>
                </a:lnSpc>
              </a:pPr>
              <a:r>
                <a:rPr lang="en-US" altLang="zh-CN" sz="825" dirty="0">
                  <a:solidFill>
                    <a:schemeClr val="bg1"/>
                  </a:solidFill>
                  <a:latin typeface="思源黑体 Regular" panose="020B0500000000000000" charset="-122"/>
                  <a:ea typeface="思源黑体 Regular" panose="020B0500000000000000" charset="-122"/>
                </a:rPr>
                <a:t>Select one index from each clusters based on the prediction accuracy. (399001, 399233)</a:t>
              </a:r>
              <a:endParaRPr lang="zh-CN" altLang="en-US" sz="825" dirty="0">
                <a:solidFill>
                  <a:schemeClr val="bg1"/>
                </a:solidFill>
                <a:latin typeface="思源黑体 Regular" panose="020B0500000000000000" charset="-122"/>
                <a:ea typeface="思源黑体 Regular" panose="020B0500000000000000" charset="-122"/>
              </a:endParaRPr>
            </a:p>
          </p:txBody>
        </p:sp>
      </p:grpSp>
      <p:grpSp>
        <p:nvGrpSpPr>
          <p:cNvPr id="12" name="组合 11"/>
          <p:cNvGrpSpPr/>
          <p:nvPr/>
        </p:nvGrpSpPr>
        <p:grpSpPr>
          <a:xfrm>
            <a:off x="1553952" y="2872822"/>
            <a:ext cx="5940829" cy="661463"/>
            <a:chOff x="1805847" y="3000339"/>
            <a:chExt cx="9634154" cy="976344"/>
          </a:xfrm>
        </p:grpSpPr>
        <p:sp>
          <p:nvSpPr>
            <p:cNvPr id="8" name="Parallelogram 7"/>
            <p:cNvSpPr/>
            <p:nvPr/>
          </p:nvSpPr>
          <p:spPr>
            <a:xfrm>
              <a:off x="1805847" y="3000339"/>
              <a:ext cx="7195488" cy="740349"/>
            </a:xfrm>
            <a:prstGeom prst="parallelogram">
              <a:avLst>
                <a:gd name="adj" fmla="val 93224"/>
              </a:avLst>
            </a:prstGeom>
            <a:solidFill>
              <a:srgbClr val="D4D5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27" name="矩形 26"/>
            <p:cNvSpPr/>
            <p:nvPr/>
          </p:nvSpPr>
          <p:spPr>
            <a:xfrm>
              <a:off x="9198028" y="3135680"/>
              <a:ext cx="2241973" cy="84100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Pair trading strategy</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0" name="矩形 29"/>
            <p:cNvSpPr/>
            <p:nvPr/>
          </p:nvSpPr>
          <p:spPr>
            <a:xfrm>
              <a:off x="2883432" y="3095607"/>
              <a:ext cx="5040317" cy="566916"/>
            </a:xfrm>
            <a:prstGeom prst="rect">
              <a:avLst/>
            </a:prstGeom>
          </p:spPr>
          <p:txBody>
            <a:bodyPr wrap="square">
              <a:spAutoFit/>
              <a:scene3d>
                <a:camera prst="orthographicFront"/>
                <a:lightRig rig="threePt" dir="t"/>
              </a:scene3d>
              <a:sp3d contourW="12700"/>
            </a:bodyPr>
            <a:lstStyle/>
            <a:p>
              <a:pPr algn="just">
                <a:lnSpc>
                  <a:spcPct val="120000"/>
                </a:lnSpc>
              </a:pPr>
              <a:r>
                <a:rPr lang="en" altLang="zh-CN" sz="825" dirty="0">
                  <a:latin typeface="思源黑体 Regular" panose="020B0500000000000000" charset="-122"/>
                  <a:ea typeface="思源黑体 Regular" panose="020B0500000000000000" charset="-122"/>
                </a:rPr>
                <a:t>Find the time when the price changes of the two indices are inconsistent, and make corresponding transactions.</a:t>
              </a:r>
              <a:endParaRPr lang="zh-CN" altLang="en-US" sz="825" dirty="0">
                <a:solidFill>
                  <a:schemeClr val="tx1"/>
                </a:solidFill>
                <a:latin typeface="思源黑体 Regular" panose="020B0500000000000000" charset="-122"/>
                <a:ea typeface="思源黑体 Regular" panose="020B0500000000000000" charset="-122"/>
              </a:endParaRPr>
            </a:p>
          </p:txBody>
        </p:sp>
      </p:grpSp>
      <p:grpSp>
        <p:nvGrpSpPr>
          <p:cNvPr id="16" name="组合 15"/>
          <p:cNvGrpSpPr/>
          <p:nvPr/>
        </p:nvGrpSpPr>
        <p:grpSpPr>
          <a:xfrm>
            <a:off x="1553952" y="3683526"/>
            <a:ext cx="4437044" cy="501579"/>
            <a:chOff x="1805847" y="5167697"/>
            <a:chExt cx="7195489" cy="722900"/>
          </a:xfrm>
          <a:solidFill>
            <a:srgbClr val="8B0012"/>
          </a:solidFill>
        </p:grpSpPr>
        <p:sp>
          <p:nvSpPr>
            <p:cNvPr id="11" name="Parallelogram 9"/>
            <p:cNvSpPr/>
            <p:nvPr/>
          </p:nvSpPr>
          <p:spPr>
            <a:xfrm>
              <a:off x="1805847" y="5167697"/>
              <a:ext cx="7195489" cy="722900"/>
            </a:xfrm>
            <a:prstGeom prst="parallelogram">
              <a:avLst>
                <a:gd name="adj" fmla="val 932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900" dirty="0">
                <a:solidFill>
                  <a:schemeClr val="bg1"/>
                </a:solidFill>
              </a:endParaRPr>
            </a:p>
          </p:txBody>
        </p:sp>
        <p:sp>
          <p:nvSpPr>
            <p:cNvPr id="31" name="矩形 30"/>
            <p:cNvSpPr/>
            <p:nvPr/>
          </p:nvSpPr>
          <p:spPr>
            <a:xfrm>
              <a:off x="2883433" y="5260720"/>
              <a:ext cx="5040316" cy="334074"/>
            </a:xfrm>
            <a:prstGeom prst="rect">
              <a:avLst/>
            </a:prstGeom>
            <a:noFill/>
            <a:extLst>
              <a:ext uri="{909E8E84-426E-40DD-AFC4-6F175D3DCCD1}">
                <a14:hiddenFill xmlns:a14="http://schemas.microsoft.com/office/drawing/2010/main">
                  <a:grpFill/>
                </a14:hiddenFill>
              </a:ext>
            </a:extLst>
          </p:spPr>
          <p:txBody>
            <a:bodyPr wrap="square">
              <a:spAutoFit/>
              <a:scene3d>
                <a:camera prst="orthographicFront"/>
                <a:lightRig rig="threePt" dir="t"/>
              </a:scene3d>
              <a:sp3d contourW="12700"/>
            </a:bodyPr>
            <a:lstStyle/>
            <a:p>
              <a:pPr algn="just">
                <a:lnSpc>
                  <a:spcPct val="120000"/>
                </a:lnSpc>
              </a:pPr>
              <a:r>
                <a:rPr lang="en-US" altLang="zh-CN" sz="825" dirty="0">
                  <a:solidFill>
                    <a:schemeClr val="bg1"/>
                  </a:solidFill>
                  <a:latin typeface="思源黑体 Regular" panose="020B0500000000000000" charset="-122"/>
                  <a:ea typeface="思源黑体 Regular" panose="020B0500000000000000" charset="-122"/>
                </a:rPr>
                <a:t>Make money only assuming that there is no cost</a:t>
              </a:r>
              <a:endParaRPr lang="zh-CN" altLang="en-US" sz="825" dirty="0">
                <a:solidFill>
                  <a:schemeClr val="bg1"/>
                </a:solidFill>
                <a:latin typeface="思源黑体 Regular" panose="020B0500000000000000" charset="-122"/>
                <a:ea typeface="思源黑体 Regular" panose="020B0500000000000000" charset="-122"/>
              </a:endParaRPr>
            </a:p>
          </p:txBody>
        </p:sp>
      </p:grpSp>
      <p:sp>
        <p:nvSpPr>
          <p:cNvPr id="5" name="文本框 4"/>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11</a:t>
            </a:r>
          </a:p>
        </p:txBody>
      </p:sp>
      <p:sp>
        <p:nvSpPr>
          <p:cNvPr id="34" name="矩形 33"/>
          <p:cNvSpPr/>
          <p:nvPr/>
        </p:nvSpPr>
        <p:spPr>
          <a:xfrm>
            <a:off x="6105657" y="2195889"/>
            <a:ext cx="1507729" cy="32047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Index selection</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35" name="矩形 34"/>
          <p:cNvSpPr/>
          <p:nvPr/>
        </p:nvSpPr>
        <p:spPr>
          <a:xfrm>
            <a:off x="6191798" y="3759645"/>
            <a:ext cx="1382496" cy="32047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350" b="1" dirty="0">
                <a:solidFill>
                  <a:schemeClr val="tx1">
                    <a:lumMod val="65000"/>
                    <a:lumOff val="35000"/>
                  </a:schemeClr>
                </a:solidFill>
                <a:latin typeface="思源黑体 Regular" panose="020B0500000000000000" charset="-122"/>
                <a:ea typeface="思源黑体 Regular" panose="020B0500000000000000" charset="-122"/>
              </a:rPr>
              <a:t>Results</a:t>
            </a:r>
            <a:endParaRPr lang="zh-CN" altLang="en-US" sz="1350" b="1" dirty="0">
              <a:solidFill>
                <a:schemeClr val="tx1">
                  <a:lumMod val="65000"/>
                  <a:lumOff val="35000"/>
                </a:schemeClr>
              </a:solidFill>
              <a:latin typeface="思源黑体 Regular" panose="020B0500000000000000" charset="-122"/>
              <a:ea typeface="思源黑体 Regular" panose="020B0500000000000000" charset="-122"/>
            </a:endParaRPr>
          </a:p>
        </p:txBody>
      </p:sp>
      <p:sp>
        <p:nvSpPr>
          <p:cNvPr id="6" name="文本框 5"/>
          <p:cNvSpPr txBox="1"/>
          <p:nvPr/>
        </p:nvSpPr>
        <p:spPr>
          <a:xfrm>
            <a:off x="236854" y="262255"/>
            <a:ext cx="4724889"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Pair trading strategy</a:t>
            </a:r>
            <a:endParaRPr lang="zh-CN" altLang="en-US" b="1" dirty="0">
              <a:latin typeface="思源黑体 Regular" panose="020B0500000000000000" charset="-122"/>
              <a:ea typeface="思源黑体 Regular" panose="020B0500000000000000" charset="-122"/>
            </a:endParaRPr>
          </a:p>
        </p:txBody>
      </p:sp>
      <p:sp>
        <p:nvSpPr>
          <p:cNvPr id="20" name="文本框 19">
            <a:extLst>
              <a:ext uri="{FF2B5EF4-FFF2-40B4-BE49-F238E27FC236}">
                <a16:creationId xmlns:a16="http://schemas.microsoft.com/office/drawing/2014/main" id="{30F46F37-B22A-4E24-A61E-771806977ACF}"/>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spTree>
    <p:extLst>
      <p:ext uri="{BB962C8B-B14F-4D97-AF65-F5344CB8AC3E}">
        <p14:creationId xmlns:p14="http://schemas.microsoft.com/office/powerpoint/2010/main" val="2032723961"/>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36854" y="262255"/>
            <a:ext cx="4018951" cy="38414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b="1" dirty="0">
                <a:latin typeface="思源黑体 Regular" panose="020B0500000000000000" charset="-122"/>
                <a:ea typeface="思源黑体 Regular" panose="020B0500000000000000" charset="-122"/>
              </a:rPr>
              <a:t>Result</a:t>
            </a:r>
            <a:endParaRPr lang="zh-CN" altLang="en-US" b="1" dirty="0">
              <a:latin typeface="思源黑体 Regular" panose="020B0500000000000000" charset="-122"/>
              <a:ea typeface="思源黑体 Regular" panose="020B0500000000000000" charset="-122"/>
            </a:endParaRPr>
          </a:p>
        </p:txBody>
      </p:sp>
      <p:sp>
        <p:nvSpPr>
          <p:cNvPr id="9" name="文本框 8"/>
          <p:cNvSpPr txBox="1"/>
          <p:nvPr/>
        </p:nvSpPr>
        <p:spPr>
          <a:xfrm>
            <a:off x="8585835" y="4768850"/>
            <a:ext cx="306070" cy="213995"/>
          </a:xfrm>
          <a:prstGeom prst="rect">
            <a:avLst/>
          </a:prstGeom>
          <a:noFill/>
        </p:spPr>
        <p:txBody>
          <a:bodyPr wrap="square" rtlCol="0">
            <a:spAutoFit/>
          </a:bodyPr>
          <a:lstStyle/>
          <a:p>
            <a:pPr algn="r"/>
            <a:r>
              <a:rPr lang="en-US" altLang="zh-CN" sz="800">
                <a:solidFill>
                  <a:schemeClr val="tx1"/>
                </a:solidFill>
                <a:latin typeface="思源黑体 CN Regular" panose="020B0500000000000000" charset="-122"/>
                <a:ea typeface="思源黑体 CN Regular" panose="020B0500000000000000" charset="-122"/>
              </a:rPr>
              <a:t>3</a:t>
            </a:r>
          </a:p>
        </p:txBody>
      </p:sp>
      <p:sp>
        <p:nvSpPr>
          <p:cNvPr id="31" name="文本框 30">
            <a:extLst>
              <a:ext uri="{FF2B5EF4-FFF2-40B4-BE49-F238E27FC236}">
                <a16:creationId xmlns:a16="http://schemas.microsoft.com/office/drawing/2014/main" id="{EF689F7E-6CAC-48E6-82EB-4C5F8B0D2085}"/>
              </a:ext>
            </a:extLst>
          </p:cNvPr>
          <p:cNvSpPr txBox="1"/>
          <p:nvPr/>
        </p:nvSpPr>
        <p:spPr>
          <a:xfrm>
            <a:off x="1725561" y="4613513"/>
            <a:ext cx="3473245" cy="369332"/>
          </a:xfrm>
          <a:prstGeom prst="rect">
            <a:avLst/>
          </a:prstGeom>
          <a:solidFill>
            <a:srgbClr val="E8E8E9"/>
          </a:solidFill>
        </p:spPr>
        <p:txBody>
          <a:bodyPr wrap="square" rtlCol="0">
            <a:spAutoFit/>
          </a:bodyPr>
          <a:lstStyle/>
          <a:p>
            <a:endParaRPr lang="zh-CN" altLang="en-US" dirty="0"/>
          </a:p>
        </p:txBody>
      </p:sp>
      <p:pic>
        <p:nvPicPr>
          <p:cNvPr id="4" name="图片 3">
            <a:extLst>
              <a:ext uri="{FF2B5EF4-FFF2-40B4-BE49-F238E27FC236}">
                <a16:creationId xmlns:a16="http://schemas.microsoft.com/office/drawing/2014/main" id="{15F6D364-200A-C34C-8B36-6802D9C7E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73" y="983273"/>
            <a:ext cx="3972584" cy="2795954"/>
          </a:xfrm>
          <a:prstGeom prst="rect">
            <a:avLst/>
          </a:prstGeom>
        </p:spPr>
      </p:pic>
      <p:pic>
        <p:nvPicPr>
          <p:cNvPr id="2" name="图片 1">
            <a:extLst>
              <a:ext uri="{FF2B5EF4-FFF2-40B4-BE49-F238E27FC236}">
                <a16:creationId xmlns:a16="http://schemas.microsoft.com/office/drawing/2014/main" id="{70B2A7E6-75F5-2F40-ABDB-6E581FCA332A}"/>
              </a:ext>
            </a:extLst>
          </p:cNvPr>
          <p:cNvPicPr>
            <a:picLocks noChangeAspect="1"/>
          </p:cNvPicPr>
          <p:nvPr/>
        </p:nvPicPr>
        <p:blipFill>
          <a:blip r:embed="rId4"/>
          <a:stretch>
            <a:fillRect/>
          </a:stretch>
        </p:blipFill>
        <p:spPr>
          <a:xfrm>
            <a:off x="4675481" y="983274"/>
            <a:ext cx="3972584" cy="2795954"/>
          </a:xfrm>
          <a:prstGeom prst="rect">
            <a:avLst/>
          </a:prstGeom>
        </p:spPr>
      </p:pic>
    </p:spTree>
    <p:extLst>
      <p:ext uri="{BB962C8B-B14F-4D97-AF65-F5344CB8AC3E}">
        <p14:creationId xmlns:p14="http://schemas.microsoft.com/office/powerpoint/2010/main" val="192323748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原创设计师QQ598969553      _5"/>
          <p:cNvSpPr>
            <a:spLocks noChangeArrowheads="1"/>
          </p:cNvSpPr>
          <p:nvPr/>
        </p:nvSpPr>
        <p:spPr bwMode="auto">
          <a:xfrm>
            <a:off x="518178" y="1961740"/>
            <a:ext cx="2924687" cy="415290"/>
          </a:xfrm>
          <a:prstGeom prst="rect">
            <a:avLst/>
          </a:prstGeom>
          <a:noFill/>
          <a:ln>
            <a:noFill/>
          </a:ln>
        </p:spPr>
        <p:txBody>
          <a:bodyPr wrap="square" lIns="0" tIns="0" rIns="0" bIns="0">
            <a:spAutoFit/>
          </a:bodyPr>
          <a:lstStyle/>
          <a:p>
            <a:pPr>
              <a:defRPr/>
            </a:pPr>
            <a:r>
              <a:rPr lang="zh-CN" altLang="en-US" sz="2700" b="1" dirty="0">
                <a:solidFill>
                  <a:srgbClr val="922328"/>
                </a:solidFill>
                <a:latin typeface="思源黑体 Regular" panose="020B0500000000000000" charset="-122"/>
                <a:ea typeface="思源黑体 Regular" panose="020B0500000000000000" charset="-122"/>
                <a:cs typeface="宋体" panose="02010600030101010101" pitchFamily="2" charset="-122"/>
              </a:rPr>
              <a:t>非常感谢您的观看</a:t>
            </a:r>
          </a:p>
        </p:txBody>
      </p:sp>
      <p:sp>
        <p:nvSpPr>
          <p:cNvPr id="17" name="原创设计师QQ598969553      _5"/>
          <p:cNvSpPr>
            <a:spLocks noChangeArrowheads="1"/>
          </p:cNvSpPr>
          <p:nvPr/>
        </p:nvSpPr>
        <p:spPr bwMode="auto">
          <a:xfrm>
            <a:off x="499128" y="2548088"/>
            <a:ext cx="2712242" cy="415290"/>
          </a:xfrm>
          <a:prstGeom prst="rect">
            <a:avLst/>
          </a:prstGeom>
          <a:noFill/>
          <a:ln>
            <a:noFill/>
          </a:ln>
        </p:spPr>
        <p:txBody>
          <a:bodyPr wrap="square" lIns="0" tIns="0" rIns="0" bIns="0">
            <a:spAutoFit/>
          </a:bodyPr>
          <a:lstStyle/>
          <a:p>
            <a:pPr>
              <a:defRPr/>
            </a:pPr>
            <a:r>
              <a:rPr lang="en-US" altLang="zh-CN" sz="2700" b="1" dirty="0">
                <a:solidFill>
                  <a:srgbClr val="922328"/>
                </a:solidFill>
                <a:latin typeface="思源黑体 Regular" panose="020B0500000000000000" charset="-122"/>
                <a:ea typeface="思源黑体 Regular" panose="020B0500000000000000" charset="-122"/>
                <a:cs typeface="宋体" panose="02010600030101010101" pitchFamily="2" charset="-122"/>
              </a:rPr>
              <a:t>THANK YOU !</a:t>
            </a:r>
          </a:p>
        </p:txBody>
      </p:sp>
      <p:pic>
        <p:nvPicPr>
          <p:cNvPr id="19" name="图片 18" descr="北大汇丰名片汇总-29"/>
          <p:cNvPicPr>
            <a:picLocks noChangeAspect="1"/>
          </p:cNvPicPr>
          <p:nvPr/>
        </p:nvPicPr>
        <p:blipFill>
          <a:blip r:embed="rId3" cstate="print"/>
          <a:srcRect l="3398" t="15906" r="3304" b="60627"/>
          <a:stretch>
            <a:fillRect/>
          </a:stretch>
        </p:blipFill>
        <p:spPr>
          <a:xfrm flipH="1">
            <a:off x="0" y="4635500"/>
            <a:ext cx="9149080" cy="513080"/>
          </a:xfrm>
          <a:prstGeom prst="rect">
            <a:avLst/>
          </a:prstGeom>
        </p:spPr>
      </p:pic>
      <p:pic>
        <p:nvPicPr>
          <p:cNvPr id="3" name="图片 2" descr="01 PHBS-商界军校（全部）-02"/>
          <p:cNvPicPr>
            <a:picLocks noChangeAspect="1"/>
          </p:cNvPicPr>
          <p:nvPr/>
        </p:nvPicPr>
        <p:blipFill>
          <a:blip r:embed="rId4" cstate="print"/>
          <a:stretch>
            <a:fillRect/>
          </a:stretch>
        </p:blipFill>
        <p:spPr>
          <a:xfrm>
            <a:off x="518160" y="507365"/>
            <a:ext cx="1922145" cy="506730"/>
          </a:xfrm>
          <a:prstGeom prst="rect">
            <a:avLst/>
          </a:prstGeom>
        </p:spPr>
      </p:pic>
      <p:sp>
        <p:nvSpPr>
          <p:cNvPr id="6" name="文本框 5">
            <a:extLst>
              <a:ext uri="{FF2B5EF4-FFF2-40B4-BE49-F238E27FC236}">
                <a16:creationId xmlns:a16="http://schemas.microsoft.com/office/drawing/2014/main" id="{5B414AB8-7E26-4A55-B7EE-B48C3C4FA10A}"/>
              </a:ext>
            </a:extLst>
          </p:cNvPr>
          <p:cNvSpPr txBox="1"/>
          <p:nvPr/>
        </p:nvSpPr>
        <p:spPr>
          <a:xfrm>
            <a:off x="1614948" y="4635500"/>
            <a:ext cx="3473245" cy="369332"/>
          </a:xfrm>
          <a:prstGeom prst="rect">
            <a:avLst/>
          </a:prstGeom>
          <a:solidFill>
            <a:srgbClr val="E8E8E9"/>
          </a:solidFill>
        </p:spPr>
        <p:txBody>
          <a:bodyPr wrap="square" rtlCol="0">
            <a:sp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vertical)">
                                      <p:cBhvr>
                                        <p:cTn id="7" dur="500"/>
                                        <p:tgtEl>
                                          <p:spTgt spid="16"/>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linds(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4">
            <a:extLst>
              <a:ext uri="{FF2B5EF4-FFF2-40B4-BE49-F238E27FC236}">
                <a16:creationId xmlns:a16="http://schemas.microsoft.com/office/drawing/2014/main" id="{A997B38A-3E1E-4DCE-82FE-451B14751056}"/>
              </a:ext>
            </a:extLst>
          </p:cNvPr>
          <p:cNvSpPr/>
          <p:nvPr/>
        </p:nvSpPr>
        <p:spPr>
          <a:xfrm>
            <a:off x="965199" y="1800916"/>
            <a:ext cx="5589281" cy="2831100"/>
          </a:xfrm>
          <a:prstGeom prst="rect">
            <a:avLst/>
          </a:prstGeom>
        </p:spPr>
        <p:txBody>
          <a:bodyPr vert="horz" lIns="91440" tIns="45720" rIns="91440" bIns="45720" rtlCol="0">
            <a:normAutofit/>
          </a:bodyPr>
          <a:lstStyle/>
          <a:p>
            <a:pPr marL="214313" indent="-228600">
              <a:lnSpc>
                <a:spcPct val="90000"/>
              </a:lnSpc>
              <a:spcAft>
                <a:spcPts val="600"/>
              </a:spcAft>
              <a:buFont typeface="Arial" panose="020B0604020202020204" pitchFamily="34" charset="0"/>
              <a:buChar char="•"/>
            </a:pPr>
            <a:r>
              <a:rPr lang="en-US" altLang="zh-CN" sz="1400"/>
              <a:t>Unexcelled in accuracy among current algorithms </a:t>
            </a:r>
          </a:p>
          <a:p>
            <a:pPr marL="214313" indent="-228600">
              <a:lnSpc>
                <a:spcPct val="90000"/>
              </a:lnSpc>
              <a:spcAft>
                <a:spcPts val="600"/>
              </a:spcAft>
              <a:buFont typeface="Arial" panose="020B0604020202020204" pitchFamily="34" charset="0"/>
              <a:buChar char="•"/>
            </a:pPr>
            <a:r>
              <a:rPr lang="en-US" altLang="zh-CN" sz="1400"/>
              <a:t>Runs efficiently on large datasets</a:t>
            </a:r>
          </a:p>
          <a:p>
            <a:pPr marL="214313" indent="-228600">
              <a:lnSpc>
                <a:spcPct val="90000"/>
              </a:lnSpc>
              <a:spcAft>
                <a:spcPts val="600"/>
              </a:spcAft>
              <a:buFont typeface="Arial" panose="020B0604020202020204" pitchFamily="34" charset="0"/>
              <a:buChar char="•"/>
            </a:pPr>
            <a:r>
              <a:rPr lang="en-US" altLang="zh-CN" sz="1400"/>
              <a:t>Can handle thousands of input variables without variable deletion</a:t>
            </a:r>
          </a:p>
          <a:p>
            <a:pPr marL="214313" indent="-228600">
              <a:lnSpc>
                <a:spcPct val="90000"/>
              </a:lnSpc>
              <a:spcAft>
                <a:spcPts val="600"/>
              </a:spcAft>
              <a:buFont typeface="Arial" panose="020B0604020202020204" pitchFamily="34" charset="0"/>
              <a:buChar char="•"/>
            </a:pPr>
            <a:r>
              <a:rPr lang="en-US" altLang="zh-CN" sz="1400"/>
              <a:t>Gives estimates of what variables are important in the classification</a:t>
            </a:r>
          </a:p>
          <a:p>
            <a:pPr marL="214313" indent="-228600">
              <a:lnSpc>
                <a:spcPct val="90000"/>
              </a:lnSpc>
              <a:spcAft>
                <a:spcPts val="600"/>
              </a:spcAft>
              <a:buFont typeface="Arial" panose="020B0604020202020204" pitchFamily="34" charset="0"/>
              <a:buChar char="•"/>
            </a:pPr>
            <a:r>
              <a:rPr lang="en-US" altLang="zh-CN" sz="1400"/>
              <a:t>Generates an internal unbiased estimate of the generalization error as the forest building progresses </a:t>
            </a:r>
          </a:p>
          <a:p>
            <a:pPr marL="214313" indent="-228600">
              <a:lnSpc>
                <a:spcPct val="90000"/>
              </a:lnSpc>
              <a:spcAft>
                <a:spcPts val="600"/>
              </a:spcAft>
              <a:buFont typeface="Arial" panose="020B0604020202020204" pitchFamily="34" charset="0"/>
              <a:buChar char="•"/>
            </a:pPr>
            <a:r>
              <a:rPr lang="en-US" altLang="zh-CN" sz="1400"/>
              <a:t>Has an effective method for estimating missing data and maintains accuracy when a large proportion of the data are missing</a:t>
            </a:r>
          </a:p>
          <a:p>
            <a:pPr marL="214313" indent="-228600">
              <a:lnSpc>
                <a:spcPct val="90000"/>
              </a:lnSpc>
              <a:spcAft>
                <a:spcPts val="600"/>
              </a:spcAft>
              <a:buFont typeface="Arial" panose="020B0604020202020204" pitchFamily="34" charset="0"/>
              <a:buChar char="•"/>
            </a:pPr>
            <a:endParaRPr lang="en-US" altLang="zh-CN" sz="1400"/>
          </a:p>
        </p:txBody>
      </p:sp>
      <p:pic>
        <p:nvPicPr>
          <p:cNvPr id="2" name="Picture 1">
            <a:extLst>
              <a:ext uri="{FF2B5EF4-FFF2-40B4-BE49-F238E27FC236}">
                <a16:creationId xmlns:a16="http://schemas.microsoft.com/office/drawing/2014/main" id="{B0EF75F0-1917-43F0-8105-7B7D798C370E}"/>
              </a:ext>
            </a:extLst>
          </p:cNvPr>
          <p:cNvPicPr>
            <a:picLocks noChangeAspect="1"/>
          </p:cNvPicPr>
          <p:nvPr/>
        </p:nvPicPr>
        <p:blipFill>
          <a:blip r:embed="rId2"/>
          <a:stretch>
            <a:fillRect/>
          </a:stretch>
        </p:blipFill>
        <p:spPr>
          <a:xfrm>
            <a:off x="6380635" y="145996"/>
            <a:ext cx="2622611" cy="2315055"/>
          </a:xfrm>
          <a:prstGeom prst="rect">
            <a:avLst/>
          </a:prstGeom>
        </p:spPr>
      </p:pic>
      <p:sp>
        <p:nvSpPr>
          <p:cNvPr id="5" name="文本框 3">
            <a:extLst>
              <a:ext uri="{FF2B5EF4-FFF2-40B4-BE49-F238E27FC236}">
                <a16:creationId xmlns:a16="http://schemas.microsoft.com/office/drawing/2014/main" id="{72041621-F17A-4E09-BF1F-DA40932F45B6}"/>
              </a:ext>
            </a:extLst>
          </p:cNvPr>
          <p:cNvSpPr txBox="1"/>
          <p:nvPr/>
        </p:nvSpPr>
        <p:spPr>
          <a:xfrm>
            <a:off x="965199" y="511484"/>
            <a:ext cx="4685792" cy="109633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altLang="zh-CN" sz="3400" kern="1200">
                <a:solidFill>
                  <a:schemeClr val="tx1"/>
                </a:solidFill>
                <a:latin typeface="+mj-lt"/>
                <a:ea typeface="+mj-ea"/>
                <a:cs typeface="+mj-cs"/>
              </a:rPr>
              <a:t>Features of Random Forests </a:t>
            </a:r>
          </a:p>
        </p:txBody>
      </p:sp>
    </p:spTree>
    <p:extLst>
      <p:ext uri="{BB962C8B-B14F-4D97-AF65-F5344CB8AC3E}">
        <p14:creationId xmlns:p14="http://schemas.microsoft.com/office/powerpoint/2010/main" val="3116878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3">
            <a:extLst>
              <a:ext uri="{FF2B5EF4-FFF2-40B4-BE49-F238E27FC236}">
                <a16:creationId xmlns:a16="http://schemas.microsoft.com/office/drawing/2014/main" id="{144128B4-528A-46DA-813B-F7BFD4BE7E0A}"/>
              </a:ext>
            </a:extLst>
          </p:cNvPr>
          <p:cNvSpPr txBox="1"/>
          <p:nvPr/>
        </p:nvSpPr>
        <p:spPr>
          <a:xfrm>
            <a:off x="965199" y="511484"/>
            <a:ext cx="4685792" cy="1096334"/>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altLang="zh-CN" sz="3400" kern="1200">
                <a:solidFill>
                  <a:schemeClr val="tx1"/>
                </a:solidFill>
                <a:latin typeface="+mj-lt"/>
                <a:ea typeface="+mj-ea"/>
                <a:cs typeface="+mj-cs"/>
              </a:rPr>
              <a:t>Features of Random Forests </a:t>
            </a:r>
          </a:p>
        </p:txBody>
      </p:sp>
      <p:sp>
        <p:nvSpPr>
          <p:cNvPr id="7" name="矩形 4">
            <a:extLst>
              <a:ext uri="{FF2B5EF4-FFF2-40B4-BE49-F238E27FC236}">
                <a16:creationId xmlns:a16="http://schemas.microsoft.com/office/drawing/2014/main" id="{A997B38A-3E1E-4DCE-82FE-451B14751056}"/>
              </a:ext>
            </a:extLst>
          </p:cNvPr>
          <p:cNvSpPr/>
          <p:nvPr/>
        </p:nvSpPr>
        <p:spPr>
          <a:xfrm>
            <a:off x="965199" y="1800916"/>
            <a:ext cx="5589281" cy="2831100"/>
          </a:xfrm>
          <a:prstGeom prst="rect">
            <a:avLst/>
          </a:prstGeom>
        </p:spPr>
        <p:txBody>
          <a:bodyPr vert="horz" lIns="91440" tIns="45720" rIns="91440" bIns="45720" rtlCol="0">
            <a:normAutofit/>
          </a:bodyPr>
          <a:lstStyle/>
          <a:p>
            <a:pPr marL="214313" indent="-228600">
              <a:lnSpc>
                <a:spcPct val="114000"/>
              </a:lnSpc>
              <a:spcAft>
                <a:spcPts val="600"/>
              </a:spcAft>
              <a:buFont typeface="Arial" panose="020B0604020202020204" pitchFamily="34" charset="0"/>
              <a:buChar char="•"/>
            </a:pPr>
            <a:r>
              <a:rPr lang="en-US" altLang="zh-CN" sz="1400"/>
              <a:t>Has methods for balancing error in class population unbalanced data sets</a:t>
            </a:r>
          </a:p>
          <a:p>
            <a:pPr marL="214313" indent="-228600">
              <a:lnSpc>
                <a:spcPct val="114000"/>
              </a:lnSpc>
              <a:spcAft>
                <a:spcPts val="600"/>
              </a:spcAft>
              <a:buFont typeface="Arial" panose="020B0604020202020204" pitchFamily="34" charset="0"/>
              <a:buChar char="•"/>
            </a:pPr>
            <a:r>
              <a:rPr lang="en-US" altLang="zh-CN" sz="1400"/>
              <a:t>Generated forests can be saved for future use on other data</a:t>
            </a:r>
          </a:p>
          <a:p>
            <a:pPr marL="214313" indent="-228600">
              <a:lnSpc>
                <a:spcPct val="114000"/>
              </a:lnSpc>
              <a:spcAft>
                <a:spcPts val="600"/>
              </a:spcAft>
              <a:buFont typeface="Arial" panose="020B0604020202020204" pitchFamily="34" charset="0"/>
              <a:buChar char="•"/>
            </a:pPr>
            <a:r>
              <a:rPr lang="en-US" altLang="zh-CN" sz="1400"/>
              <a:t>The capabilities mentioned before can be extended to unlabeled data, leading to unsupervised clustering, data views and outlier detection</a:t>
            </a:r>
          </a:p>
          <a:p>
            <a:pPr marL="214313" indent="-228600">
              <a:lnSpc>
                <a:spcPct val="114000"/>
              </a:lnSpc>
              <a:spcAft>
                <a:spcPts val="600"/>
              </a:spcAft>
              <a:buFont typeface="Arial" panose="020B0604020202020204" pitchFamily="34" charset="0"/>
              <a:buChar char="•"/>
            </a:pPr>
            <a:r>
              <a:rPr lang="en-US" altLang="zh-CN" sz="1400"/>
              <a:t>Random forest offers an experimental method for detecting variable interactions</a:t>
            </a:r>
          </a:p>
        </p:txBody>
      </p:sp>
      <p:pic>
        <p:nvPicPr>
          <p:cNvPr id="2" name="Picture 1">
            <a:extLst>
              <a:ext uri="{FF2B5EF4-FFF2-40B4-BE49-F238E27FC236}">
                <a16:creationId xmlns:a16="http://schemas.microsoft.com/office/drawing/2014/main" id="{B0EF75F0-1917-43F0-8105-7B7D798C370E}"/>
              </a:ext>
            </a:extLst>
          </p:cNvPr>
          <p:cNvPicPr>
            <a:picLocks noChangeAspect="1"/>
          </p:cNvPicPr>
          <p:nvPr/>
        </p:nvPicPr>
        <p:blipFill>
          <a:blip r:embed="rId2"/>
          <a:stretch>
            <a:fillRect/>
          </a:stretch>
        </p:blipFill>
        <p:spPr>
          <a:xfrm>
            <a:off x="6380635" y="145996"/>
            <a:ext cx="2622611" cy="2315055"/>
          </a:xfrm>
          <a:prstGeom prst="rect">
            <a:avLst/>
          </a:prstGeom>
        </p:spPr>
      </p:pic>
    </p:spTree>
    <p:extLst>
      <p:ext uri="{BB962C8B-B14F-4D97-AF65-F5344CB8AC3E}">
        <p14:creationId xmlns:p14="http://schemas.microsoft.com/office/powerpoint/2010/main" val="926826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3">
            <a:extLst>
              <a:ext uri="{FF2B5EF4-FFF2-40B4-BE49-F238E27FC236}">
                <a16:creationId xmlns:a16="http://schemas.microsoft.com/office/drawing/2014/main" id="{29C99534-E98E-4237-98D9-A0FA7CE40CB2}"/>
              </a:ext>
            </a:extLst>
          </p:cNvPr>
          <p:cNvSpPr txBox="1"/>
          <p:nvPr/>
        </p:nvSpPr>
        <p:spPr>
          <a:xfrm>
            <a:off x="322326" y="30861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kern="1200">
                <a:solidFill>
                  <a:schemeClr val="tx1"/>
                </a:solidFill>
                <a:latin typeface="+mj-lt"/>
                <a:ea typeface="+mj-ea"/>
                <a:cs typeface="+mj-cs"/>
              </a:rPr>
              <a:t>Random forest construction </a:t>
            </a:r>
          </a:p>
          <a:p>
            <a:pPr>
              <a:lnSpc>
                <a:spcPct val="90000"/>
              </a:lnSpc>
              <a:spcBef>
                <a:spcPct val="0"/>
              </a:spcBef>
              <a:spcAft>
                <a:spcPts val="600"/>
              </a:spcAft>
            </a:pPr>
            <a:endParaRPr lang="en-US" altLang="zh-CN" sz="27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8843"/>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404D134C-7E23-4997-8AF2-18AADE601426}"/>
              </a:ext>
            </a:extLst>
          </p:cNvPr>
          <p:cNvSpPr/>
          <p:nvPr/>
        </p:nvSpPr>
        <p:spPr>
          <a:xfrm>
            <a:off x="5793761" y="1515618"/>
            <a:ext cx="2751625" cy="2969514"/>
          </a:xfrm>
          <a:prstGeom prst="rect">
            <a:avLst/>
          </a:prstGeom>
        </p:spPr>
        <p:txBody>
          <a:bodyPr vert="horz" lIns="91440" tIns="45720" rIns="91440" bIns="45720" rtlCol="0" anchor="ctr">
            <a:normAutofit/>
          </a:bodyPr>
          <a:lstStyle/>
          <a:p>
            <a:pPr marL="228600" indent="-228600">
              <a:lnSpc>
                <a:spcPct val="90000"/>
              </a:lnSpc>
              <a:spcAft>
                <a:spcPts val="600"/>
              </a:spcAft>
              <a:buFont typeface="Arial" panose="020B0604020202020204" pitchFamily="34" charset="0"/>
              <a:buChar char="•"/>
            </a:pPr>
            <a:r>
              <a:rPr lang="en-US" altLang="zh-CN" sz="1400"/>
              <a:t>First </a:t>
            </a:r>
            <a:r>
              <a:rPr lang="en-US" altLang="zh-CN" sz="1400" dirty="0"/>
              <a:t>of all, a sampling with replacement is taken from the original data set to construct a </a:t>
            </a:r>
            <a:r>
              <a:rPr lang="en-US" altLang="zh-CN" sz="1400"/>
              <a:t>sub-data set</a:t>
            </a:r>
          </a:p>
          <a:p>
            <a:pPr marL="228600" indent="-228600">
              <a:lnSpc>
                <a:spcPct val="90000"/>
              </a:lnSpc>
              <a:spcAft>
                <a:spcPts val="600"/>
              </a:spcAft>
              <a:buFont typeface="Arial" panose="020B0604020202020204" pitchFamily="34" charset="0"/>
              <a:buChar char="•"/>
            </a:pPr>
            <a:r>
              <a:rPr lang="en-US" altLang="zh-CN" sz="1400"/>
              <a:t> </a:t>
            </a:r>
            <a:r>
              <a:rPr lang="en-US" altLang="zh-CN" sz="1400" dirty="0"/>
              <a:t>The data amount of the sub-data set is the same as the original </a:t>
            </a:r>
            <a:r>
              <a:rPr lang="en-US" altLang="zh-CN" sz="1400"/>
              <a:t>data set</a:t>
            </a:r>
          </a:p>
          <a:p>
            <a:pPr marL="228600" indent="-228600">
              <a:lnSpc>
                <a:spcPct val="90000"/>
              </a:lnSpc>
              <a:spcAft>
                <a:spcPts val="600"/>
              </a:spcAft>
              <a:buFont typeface="Arial" panose="020B0604020202020204" pitchFamily="34" charset="0"/>
              <a:buChar char="•"/>
            </a:pPr>
            <a:r>
              <a:rPr lang="en-US" altLang="zh-CN" sz="1400"/>
              <a:t> </a:t>
            </a:r>
            <a:r>
              <a:rPr lang="en-US" altLang="zh-CN" sz="1400" dirty="0"/>
              <a:t>Elements in different sub-data sets can be repeated, and elements in the same sub-data set can also </a:t>
            </a:r>
            <a:r>
              <a:rPr lang="en-US" altLang="zh-CN" sz="1400"/>
              <a:t>be repeated</a:t>
            </a:r>
          </a:p>
        </p:txBody>
      </p:sp>
      <p:pic>
        <p:nvPicPr>
          <p:cNvPr id="8" name="图片 2">
            <a:extLst>
              <a:ext uri="{FF2B5EF4-FFF2-40B4-BE49-F238E27FC236}">
                <a16:creationId xmlns:a16="http://schemas.microsoft.com/office/drawing/2014/main" id="{B31C3A30-1207-41A2-85B9-A7486ED181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705" y="1354641"/>
            <a:ext cx="4909857" cy="2761795"/>
          </a:xfrm>
          <a:prstGeom prst="rect">
            <a:avLst/>
          </a:prstGeom>
        </p:spPr>
      </p:pic>
    </p:spTree>
    <p:extLst>
      <p:ext uri="{BB962C8B-B14F-4D97-AF65-F5344CB8AC3E}">
        <p14:creationId xmlns:p14="http://schemas.microsoft.com/office/powerpoint/2010/main" val="4191631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3">
            <a:extLst>
              <a:ext uri="{FF2B5EF4-FFF2-40B4-BE49-F238E27FC236}">
                <a16:creationId xmlns:a16="http://schemas.microsoft.com/office/drawing/2014/main" id="{29C99534-E98E-4237-98D9-A0FA7CE40CB2}"/>
              </a:ext>
            </a:extLst>
          </p:cNvPr>
          <p:cNvSpPr txBox="1"/>
          <p:nvPr/>
        </p:nvSpPr>
        <p:spPr>
          <a:xfrm>
            <a:off x="322326" y="30861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kern="1200">
                <a:solidFill>
                  <a:schemeClr val="tx1"/>
                </a:solidFill>
                <a:latin typeface="+mj-lt"/>
                <a:ea typeface="+mj-ea"/>
                <a:cs typeface="+mj-cs"/>
              </a:rPr>
              <a:t>Random forest construction </a:t>
            </a:r>
          </a:p>
          <a:p>
            <a:pPr>
              <a:lnSpc>
                <a:spcPct val="90000"/>
              </a:lnSpc>
              <a:spcBef>
                <a:spcPct val="0"/>
              </a:spcBef>
              <a:spcAft>
                <a:spcPts val="600"/>
              </a:spcAft>
            </a:pPr>
            <a:endParaRPr lang="en-US" altLang="zh-CN" sz="27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8843"/>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404D134C-7E23-4997-8AF2-18AADE601426}"/>
              </a:ext>
            </a:extLst>
          </p:cNvPr>
          <p:cNvSpPr/>
          <p:nvPr/>
        </p:nvSpPr>
        <p:spPr>
          <a:xfrm>
            <a:off x="5786077" y="1447038"/>
            <a:ext cx="2937299" cy="3094322"/>
          </a:xfrm>
          <a:prstGeom prst="rect">
            <a:avLst/>
          </a:prstGeom>
        </p:spPr>
        <p:txBody>
          <a:bodyPr vert="horz" lIns="91440" tIns="45720" rIns="91440" bIns="45720" rtlCol="0" anchor="ctr">
            <a:normAutofit lnSpcReduction="10000"/>
          </a:bodyPr>
          <a:lstStyle/>
          <a:p>
            <a:pPr marL="285750" indent="-285750">
              <a:lnSpc>
                <a:spcPct val="114000"/>
              </a:lnSpc>
              <a:buFont typeface="Arial" panose="020B0604020202020204" pitchFamily="34" charset="0"/>
              <a:buChar char="•"/>
            </a:pPr>
            <a:r>
              <a:rPr lang="en-US" altLang="zh-CN" sz="1400"/>
              <a:t>The sub-decision tree is constructed using the sub-data set</a:t>
            </a:r>
          </a:p>
          <a:p>
            <a:pPr marL="285750" indent="-285750">
              <a:lnSpc>
                <a:spcPct val="114000"/>
              </a:lnSpc>
              <a:buFont typeface="Arial" panose="020B0604020202020204" pitchFamily="34" charset="0"/>
              <a:buChar char="•"/>
            </a:pPr>
            <a:r>
              <a:rPr lang="en-US" altLang="zh-CN" sz="1400"/>
              <a:t>This data is put into each sub-decision tree, and each sub-decision tree outputs a result</a:t>
            </a:r>
          </a:p>
          <a:p>
            <a:pPr marL="285750" indent="-285750">
              <a:lnSpc>
                <a:spcPct val="114000"/>
              </a:lnSpc>
              <a:buFont typeface="Arial" panose="020B0604020202020204" pitchFamily="34" charset="0"/>
              <a:buChar char="•"/>
            </a:pPr>
            <a:r>
              <a:rPr lang="en-US" altLang="zh-CN" sz="1400"/>
              <a:t>If new data is needed to obtain classification results through random forests, the output of random forests can be obtained by voting on the judgment results of sub-decision trees</a:t>
            </a:r>
            <a:endParaRPr lang="zh-CN" altLang="en-US" sz="1400" dirty="0"/>
          </a:p>
        </p:txBody>
      </p:sp>
      <p:pic>
        <p:nvPicPr>
          <p:cNvPr id="10" name="图片 2">
            <a:extLst>
              <a:ext uri="{FF2B5EF4-FFF2-40B4-BE49-F238E27FC236}">
                <a16:creationId xmlns:a16="http://schemas.microsoft.com/office/drawing/2014/main" id="{458B5EBB-6389-47A4-AFE4-237F2771CA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705" y="1354641"/>
            <a:ext cx="4909857" cy="2761795"/>
          </a:xfrm>
          <a:prstGeom prst="rect">
            <a:avLst/>
          </a:prstGeom>
        </p:spPr>
      </p:pic>
    </p:spTree>
    <p:extLst>
      <p:ext uri="{BB962C8B-B14F-4D97-AF65-F5344CB8AC3E}">
        <p14:creationId xmlns:p14="http://schemas.microsoft.com/office/powerpoint/2010/main" val="417920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3">
            <a:extLst>
              <a:ext uri="{FF2B5EF4-FFF2-40B4-BE49-F238E27FC236}">
                <a16:creationId xmlns:a16="http://schemas.microsoft.com/office/drawing/2014/main" id="{29C99534-E98E-4237-98D9-A0FA7CE40CB2}"/>
              </a:ext>
            </a:extLst>
          </p:cNvPr>
          <p:cNvSpPr txBox="1"/>
          <p:nvPr/>
        </p:nvSpPr>
        <p:spPr>
          <a:xfrm>
            <a:off x="322326" y="308610"/>
            <a:ext cx="8401050" cy="8298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2700" kern="1200">
                <a:solidFill>
                  <a:schemeClr val="tx1"/>
                </a:solidFill>
                <a:latin typeface="+mj-lt"/>
                <a:ea typeface="+mj-ea"/>
                <a:cs typeface="+mj-cs"/>
              </a:rPr>
              <a:t>Random forest construction </a:t>
            </a:r>
          </a:p>
          <a:p>
            <a:pPr>
              <a:lnSpc>
                <a:spcPct val="90000"/>
              </a:lnSpc>
              <a:spcBef>
                <a:spcPct val="0"/>
              </a:spcBef>
              <a:spcAft>
                <a:spcPts val="600"/>
              </a:spcAft>
            </a:pPr>
            <a:endParaRPr lang="en-US" altLang="zh-CN" sz="27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48843"/>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7850" y="1291441"/>
            <a:ext cx="3163824" cy="3390420"/>
          </a:xfrm>
          <a:prstGeom prst="rect">
            <a:avLst/>
          </a:pr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矩形 4">
            <a:extLst>
              <a:ext uri="{FF2B5EF4-FFF2-40B4-BE49-F238E27FC236}">
                <a16:creationId xmlns:a16="http://schemas.microsoft.com/office/drawing/2014/main" id="{404D134C-7E23-4997-8AF2-18AADE601426}"/>
              </a:ext>
            </a:extLst>
          </p:cNvPr>
          <p:cNvSpPr/>
          <p:nvPr/>
        </p:nvSpPr>
        <p:spPr>
          <a:xfrm>
            <a:off x="5704040" y="1228565"/>
            <a:ext cx="3163824" cy="3516172"/>
          </a:xfrm>
          <a:prstGeom prst="rect">
            <a:avLst/>
          </a:prstGeom>
        </p:spPr>
        <p:txBody>
          <a:bodyPr vert="horz" lIns="91440" tIns="45720" rIns="91440" bIns="45720" rtlCol="0" anchor="ctr">
            <a:normAutofit/>
          </a:bodyPr>
          <a:lstStyle/>
          <a:p>
            <a:pPr marL="285750" indent="-285750">
              <a:buFont typeface="Arial" panose="020B0604020202020204" pitchFamily="34" charset="0"/>
              <a:buChar char="•"/>
            </a:pPr>
            <a:r>
              <a:rPr lang="en-US" altLang="zh-CN" sz="1400"/>
              <a:t>Each splitting process of the subtree in the random forest does not use all the features to be selected, but randomly selects certain features</a:t>
            </a:r>
          </a:p>
          <a:p>
            <a:endParaRPr lang="en-US" altLang="zh-CN" sz="1400"/>
          </a:p>
          <a:p>
            <a:pPr marL="285750" indent="-285750">
              <a:buFont typeface="Arial" panose="020B0604020202020204" pitchFamily="34" charset="0"/>
              <a:buChar char="•"/>
            </a:pPr>
            <a:r>
              <a:rPr lang="en-US" altLang="zh-CN" sz="1400"/>
              <a:t>Selecting the best feature from the features can make the decision trees in the random forest all different from each other</a:t>
            </a:r>
          </a:p>
          <a:p>
            <a:endParaRPr lang="en-US" altLang="zh-CN" sz="1400"/>
          </a:p>
          <a:p>
            <a:pPr marL="285750" indent="-285750">
              <a:buFont typeface="Arial" panose="020B0604020202020204" pitchFamily="34" charset="0"/>
              <a:buChar char="•"/>
            </a:pPr>
            <a:r>
              <a:rPr lang="en-US" altLang="zh-CN" sz="1400"/>
              <a:t>Thus, it mproves the diversity of the system and improves the classification performance</a:t>
            </a:r>
            <a:endParaRPr lang="zh-CN" altLang="en-US" sz="1400" dirty="0"/>
          </a:p>
        </p:txBody>
      </p:sp>
      <p:pic>
        <p:nvPicPr>
          <p:cNvPr id="8" name="图片 6">
            <a:extLst>
              <a:ext uri="{FF2B5EF4-FFF2-40B4-BE49-F238E27FC236}">
                <a16:creationId xmlns:a16="http://schemas.microsoft.com/office/drawing/2014/main" id="{0B684776-3627-4CA4-B9F2-74E4137B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406" y="1632613"/>
            <a:ext cx="4691228" cy="2578237"/>
          </a:xfrm>
          <a:prstGeom prst="rect">
            <a:avLst/>
          </a:prstGeom>
        </p:spPr>
      </p:pic>
    </p:spTree>
    <p:extLst>
      <p:ext uri="{BB962C8B-B14F-4D97-AF65-F5344CB8AC3E}">
        <p14:creationId xmlns:p14="http://schemas.microsoft.com/office/powerpoint/2010/main" val="4244986077"/>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41B7D0"/>
    </a:accent1>
    <a:accent2>
      <a:srgbClr val="0187AC"/>
    </a:accent2>
    <a:accent3>
      <a:srgbClr val="1AA4BE"/>
    </a:accent3>
    <a:accent4>
      <a:srgbClr val="52C3CB"/>
    </a:accent4>
    <a:accent5>
      <a:srgbClr val="42BDC6"/>
    </a:accent5>
    <a:accent6>
      <a:srgbClr val="168EA6"/>
    </a:accent6>
    <a:hlink>
      <a:srgbClr val="41B7D0"/>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35</TotalTime>
  <Words>3243</Words>
  <Application>Microsoft Macintosh PowerPoint</Application>
  <PresentationFormat>全屏显示(16:9)</PresentationFormat>
  <Paragraphs>951</Paragraphs>
  <Slides>44</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44</vt:i4>
      </vt:variant>
    </vt:vector>
  </HeadingPairs>
  <TitlesOfParts>
    <vt:vector size="54" baseType="lpstr">
      <vt:lpstr>等线</vt:lpstr>
      <vt:lpstr>思源黑体 CN Regular</vt:lpstr>
      <vt:lpstr>思源黑体 Regular</vt:lpstr>
      <vt:lpstr>Microsoft YaHei</vt:lpstr>
      <vt:lpstr>Microsoft YaHei</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Mariia Semenenko</dc:creator>
  <cp:lastModifiedBy>zhouyt0329@163.com</cp:lastModifiedBy>
  <cp:revision>14</cp:revision>
  <dcterms:created xsi:type="dcterms:W3CDTF">2020-01-13T03:46:59Z</dcterms:created>
  <dcterms:modified xsi:type="dcterms:W3CDTF">2020-01-15T14:35:33Z</dcterms:modified>
</cp:coreProperties>
</file>